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3.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64" r:id="rId5"/>
    <p:sldMasterId id="2147483791" r:id="rId6"/>
    <p:sldMasterId id="2147483894" r:id="rId7"/>
  </p:sldMasterIdLst>
  <p:notesMasterIdLst>
    <p:notesMasterId r:id="rId22"/>
  </p:notesMasterIdLst>
  <p:sldIdLst>
    <p:sldId id="294" r:id="rId8"/>
    <p:sldId id="295" r:id="rId9"/>
    <p:sldId id="318" r:id="rId10"/>
    <p:sldId id="315" r:id="rId11"/>
    <p:sldId id="316" r:id="rId12"/>
    <p:sldId id="276" r:id="rId13"/>
    <p:sldId id="275" r:id="rId14"/>
    <p:sldId id="317" r:id="rId15"/>
    <p:sldId id="302" r:id="rId16"/>
    <p:sldId id="273" r:id="rId17"/>
    <p:sldId id="306" r:id="rId18"/>
    <p:sldId id="307" r:id="rId19"/>
    <p:sldId id="308" r:id="rId20"/>
    <p:sldId id="268" r:id="rId21"/>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7CB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0645" autoAdjust="0"/>
  </p:normalViewPr>
  <p:slideViewPr>
    <p:cSldViewPr snapToGrid="0">
      <p:cViewPr varScale="1">
        <p:scale>
          <a:sx n="77" d="100"/>
          <a:sy n="77" d="100"/>
        </p:scale>
        <p:origin x="1090" y="67"/>
      </p:cViewPr>
      <p:guideLst/>
    </p:cSldViewPr>
  </p:slideViewPr>
  <p:outlineViewPr>
    <p:cViewPr>
      <p:scale>
        <a:sx n="33" d="100"/>
        <a:sy n="33" d="100"/>
      </p:scale>
      <p:origin x="0" y="-226"/>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917EAE6-D42F-2747-AA29-5347208C967D}"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0F0161E7-3E48-8947-AFAB-73E963F492E4}" type="presOf" srcId="{71452EC5-9246-4B0A-911B-15700DDB945E}" destId="{106F9109-FA6F-42DF-BC79-B80ACDF81704}" srcOrd="0" destOrd="0" presId="urn:microsoft.com/office/officeart/2005/8/layout/cycle4"/>
    <dgm:cxn modelId="{FBDD5D37-DD1E-E143-9BD5-214F84BB3210}" type="presOf" srcId="{7494A154-5008-4EB9-B40F-C89A5D308BD9}" destId="{27CF3F67-1D1B-4E56-B652-5AE494475567}" srcOrd="0" destOrd="0" presId="urn:microsoft.com/office/officeart/2005/8/layout/cycle4"/>
    <dgm:cxn modelId="{BCD6BC6F-2B01-7A49-8030-641453430D62}" type="presOf" srcId="{F786BAC6-5D22-4CFE-B6E9-9FB450F954C7}" destId="{F4C8F376-3216-4F3B-8F2B-08694EB98569}" srcOrd="0" destOrd="0" presId="urn:microsoft.com/office/officeart/2005/8/layout/cycle4"/>
    <dgm:cxn modelId="{9FAB13A8-A4A8-4D0F-94E6-0ADE00BCD923}" srcId="{71452EC5-9246-4B0A-911B-15700DDB945E}" destId="{2DDC4F23-6746-4BCA-863E-A5A34E191B93}" srcOrd="2" destOrd="0" parTransId="{F30E5552-95EE-420D-BCA0-087B3DD31D09}" sibTransId="{B2E13BC5-8B66-40EF-B551-13C97CC933FE}"/>
    <dgm:cxn modelId="{C4495F58-E542-4F8E-BFAA-A53CF99EE751}" srcId="{71452EC5-9246-4B0A-911B-15700DDB945E}" destId="{F786BAC6-5D22-4CFE-B6E9-9FB450F954C7}" srcOrd="1" destOrd="0" parTransId="{A2F660A2-D172-46F4-B3ED-7EDDC18D66A6}" sibTransId="{071DBADE-07E3-4BE0-94C7-FCC836C91FAF}"/>
    <dgm:cxn modelId="{AF693638-8961-9645-8EA9-27F39A341D62}" type="presOf" srcId="{2DDC4F23-6746-4BCA-863E-A5A34E191B93}" destId="{F9F5A63C-DBBA-4A97-8115-8621CD43AC18}" srcOrd="0" destOrd="0" presId="urn:microsoft.com/office/officeart/2005/8/layout/cycle4"/>
    <dgm:cxn modelId="{6EE37657-E8DC-0247-9153-E6B3E083BB83}" type="presParOf" srcId="{106F9109-FA6F-42DF-BC79-B80ACDF81704}" destId="{B841E12C-6D1B-453D-82EC-CDCEFA700CBB}" srcOrd="0" destOrd="0" presId="urn:microsoft.com/office/officeart/2005/8/layout/cycle4"/>
    <dgm:cxn modelId="{68093771-145C-CD45-92C1-67E89B46F99D}" type="presParOf" srcId="{B841E12C-6D1B-453D-82EC-CDCEFA700CBB}" destId="{246C20A0-EE1C-4A7B-A151-DEB9CB2BBB0C}" srcOrd="0" destOrd="0" presId="urn:microsoft.com/office/officeart/2005/8/layout/cycle4"/>
    <dgm:cxn modelId="{14807801-7123-CE49-B97C-01F31B28D5D7}" type="presParOf" srcId="{106F9109-FA6F-42DF-BC79-B80ACDF81704}" destId="{88F1D296-724A-4940-9409-C9B28AAE14F3}" srcOrd="1" destOrd="0" presId="urn:microsoft.com/office/officeart/2005/8/layout/cycle4"/>
    <dgm:cxn modelId="{2A9017C2-EC56-904B-BB0B-4E4001AE0651}" type="presParOf" srcId="{88F1D296-724A-4940-9409-C9B28AAE14F3}" destId="{CE98E435-B96D-4C2C-A63C-8D63643F4B13}" srcOrd="0" destOrd="0" presId="urn:microsoft.com/office/officeart/2005/8/layout/cycle4"/>
    <dgm:cxn modelId="{8ECC42CB-B3D7-1B43-854A-B3CD5C9C3711}" type="presParOf" srcId="{88F1D296-724A-4940-9409-C9B28AAE14F3}" destId="{F4C8F376-3216-4F3B-8F2B-08694EB98569}" srcOrd="1" destOrd="0" presId="urn:microsoft.com/office/officeart/2005/8/layout/cycle4"/>
    <dgm:cxn modelId="{3C3F3EC5-5977-A24E-A990-2FBEE52C4761}" type="presParOf" srcId="{88F1D296-724A-4940-9409-C9B28AAE14F3}" destId="{F9F5A63C-DBBA-4A97-8115-8621CD43AC18}" srcOrd="2" destOrd="0" presId="urn:microsoft.com/office/officeart/2005/8/layout/cycle4"/>
    <dgm:cxn modelId="{8AF5C4D5-10FC-EC47-AAD4-EC2B1A10C765}" type="presParOf" srcId="{88F1D296-724A-4940-9409-C9B28AAE14F3}" destId="{27CF3F67-1D1B-4E56-B652-5AE494475567}" srcOrd="3" destOrd="0" presId="urn:microsoft.com/office/officeart/2005/8/layout/cycle4"/>
    <dgm:cxn modelId="{3A87CA68-115E-0246-9BBC-C2C96E70EA51}" type="presParOf" srcId="{88F1D296-724A-4940-9409-C9B28AAE14F3}" destId="{7AC1411E-0206-411C-9402-1C614BE18501}" srcOrd="4" destOrd="0" presId="urn:microsoft.com/office/officeart/2005/8/layout/cycle4"/>
    <dgm:cxn modelId="{FE3DD9B2-1481-C04D-BE0D-B0570C898DDC}" type="presParOf" srcId="{106F9109-FA6F-42DF-BC79-B80ACDF81704}" destId="{BED19BC4-7D1C-45DE-A52E-682DEE6BD005}" srcOrd="2" destOrd="0" presId="urn:microsoft.com/office/officeart/2005/8/layout/cycle4"/>
    <dgm:cxn modelId="{988D4078-5C58-F145-A4DB-6B9D239196B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37768B0-BD0C-B74E-A692-CA1E7EBCD5AF}" type="presOf" srcId="{F786BAC6-5D22-4CFE-B6E9-9FB450F954C7}" destId="{F4C8F376-3216-4F3B-8F2B-08694EB98569}" srcOrd="0" destOrd="0" presId="urn:microsoft.com/office/officeart/2005/8/layout/cycle4"/>
    <dgm:cxn modelId="{B7FE0C78-F6F2-AC46-A971-C71A6137B775}" type="presOf" srcId="{71452EC5-9246-4B0A-911B-15700DDB945E}" destId="{106F9109-FA6F-42DF-BC79-B80ACDF81704}" srcOrd="0" destOrd="0" presId="urn:microsoft.com/office/officeart/2005/8/layout/cycle4"/>
    <dgm:cxn modelId="{F32770BA-CDCF-EA46-B635-51CC24E4EF3E}" type="presOf" srcId="{7494A154-5008-4EB9-B40F-C89A5D308BD9}" destId="{27CF3F67-1D1B-4E56-B652-5AE494475567}" srcOrd="0" destOrd="0" presId="urn:microsoft.com/office/officeart/2005/8/layout/cycle4"/>
    <dgm:cxn modelId="{1FE07605-2DB8-5045-AAF2-5E4309335308}"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9FAB13A8-A4A8-4D0F-94E6-0ADE00BCD923}" srcId="{71452EC5-9246-4B0A-911B-15700DDB945E}" destId="{2DDC4F23-6746-4BCA-863E-A5A34E191B93}" srcOrd="2" destOrd="0" parTransId="{F30E5552-95EE-420D-BCA0-087B3DD31D09}" sibTransId="{B2E13BC5-8B66-40EF-B551-13C97CC933FE}"/>
    <dgm:cxn modelId="{7235C55F-762F-F84D-BC68-6214551F4A01}" type="presOf" srcId="{2DDC4F23-6746-4BCA-863E-A5A34E191B93}" destId="{F9F5A63C-DBBA-4A97-8115-8621CD43AC18}" srcOrd="0" destOrd="0" presId="urn:microsoft.com/office/officeart/2005/8/layout/cycle4"/>
    <dgm:cxn modelId="{C4495F58-E542-4F8E-BFAA-A53CF99EE751}" srcId="{71452EC5-9246-4B0A-911B-15700DDB945E}" destId="{F786BAC6-5D22-4CFE-B6E9-9FB450F954C7}" srcOrd="1" destOrd="0" parTransId="{A2F660A2-D172-46F4-B3ED-7EDDC18D66A6}" sibTransId="{071DBADE-07E3-4BE0-94C7-FCC836C91FAF}"/>
    <dgm:cxn modelId="{876E0FE9-206C-5541-833D-0F7E0423CA56}" type="presParOf" srcId="{106F9109-FA6F-42DF-BC79-B80ACDF81704}" destId="{B841E12C-6D1B-453D-82EC-CDCEFA700CBB}" srcOrd="0" destOrd="0" presId="urn:microsoft.com/office/officeart/2005/8/layout/cycle4"/>
    <dgm:cxn modelId="{B389E3F8-42E2-F649-929F-DBDC98063B9B}" type="presParOf" srcId="{B841E12C-6D1B-453D-82EC-CDCEFA700CBB}" destId="{246C20A0-EE1C-4A7B-A151-DEB9CB2BBB0C}" srcOrd="0" destOrd="0" presId="urn:microsoft.com/office/officeart/2005/8/layout/cycle4"/>
    <dgm:cxn modelId="{5096BA0B-BF8E-1E40-B7C5-DC01D6384C4D}" type="presParOf" srcId="{106F9109-FA6F-42DF-BC79-B80ACDF81704}" destId="{88F1D296-724A-4940-9409-C9B28AAE14F3}" srcOrd="1" destOrd="0" presId="urn:microsoft.com/office/officeart/2005/8/layout/cycle4"/>
    <dgm:cxn modelId="{DADA8828-61FE-B04F-9F55-9515C6452C26}" type="presParOf" srcId="{88F1D296-724A-4940-9409-C9B28AAE14F3}" destId="{CE98E435-B96D-4C2C-A63C-8D63643F4B13}" srcOrd="0" destOrd="0" presId="urn:microsoft.com/office/officeart/2005/8/layout/cycle4"/>
    <dgm:cxn modelId="{1F7A4624-1B85-164E-B778-EDDB48B33CDC}" type="presParOf" srcId="{88F1D296-724A-4940-9409-C9B28AAE14F3}" destId="{F4C8F376-3216-4F3B-8F2B-08694EB98569}" srcOrd="1" destOrd="0" presId="urn:microsoft.com/office/officeart/2005/8/layout/cycle4"/>
    <dgm:cxn modelId="{A4341DE7-FB91-6148-876B-829D18D2F1A1}" type="presParOf" srcId="{88F1D296-724A-4940-9409-C9B28AAE14F3}" destId="{F9F5A63C-DBBA-4A97-8115-8621CD43AC18}" srcOrd="2" destOrd="0" presId="urn:microsoft.com/office/officeart/2005/8/layout/cycle4"/>
    <dgm:cxn modelId="{FC8E25DB-A02A-1547-A856-B2CF90C79C67}" type="presParOf" srcId="{88F1D296-724A-4940-9409-C9B28AAE14F3}" destId="{27CF3F67-1D1B-4E56-B652-5AE494475567}" srcOrd="3" destOrd="0" presId="urn:microsoft.com/office/officeart/2005/8/layout/cycle4"/>
    <dgm:cxn modelId="{64F0A0BB-32A9-7948-98CC-0D0A6DD98986}" type="presParOf" srcId="{88F1D296-724A-4940-9409-C9B28AAE14F3}" destId="{7AC1411E-0206-411C-9402-1C614BE18501}" srcOrd="4" destOrd="0" presId="urn:microsoft.com/office/officeart/2005/8/layout/cycle4"/>
    <dgm:cxn modelId="{C10AA44B-DDE6-4941-9A0C-F4DC3A9501BD}" type="presParOf" srcId="{106F9109-FA6F-42DF-BC79-B80ACDF81704}" destId="{BED19BC4-7D1C-45DE-A52E-682DEE6BD005}" srcOrd="2" destOrd="0" presId="urn:microsoft.com/office/officeart/2005/8/layout/cycle4"/>
    <dgm:cxn modelId="{CDAE7A17-70EA-7945-800D-81708AB2B6F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8617777D-1593-4CB5-8A4F-3D57E9EDDEA4}" type="datetimeFigureOut">
              <a:rPr lang="en-US" smtClean="0"/>
              <a:t>11/18/2017</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EEAAEC99-2719-450D-B623-91461404ED8C}" type="slidenum">
              <a:rPr lang="en-US" smtClean="0"/>
              <a:t>‹#›</a:t>
            </a:fld>
            <a:endParaRPr lang="en-US"/>
          </a:p>
        </p:txBody>
      </p:sp>
    </p:spTree>
    <p:extLst>
      <p:ext uri="{BB962C8B-B14F-4D97-AF65-F5344CB8AC3E}">
        <p14:creationId xmlns:p14="http://schemas.microsoft.com/office/powerpoint/2010/main" val="293346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presentation</a:t>
            </a:r>
            <a:r>
              <a:rPr lang="en-US" baseline="0" dirty="0" smtClean="0"/>
              <a:t> given at:</a:t>
            </a:r>
          </a:p>
          <a:p>
            <a:r>
              <a:rPr lang="en-US" sz="1200" i="1" dirty="0" smtClean="0">
                <a:solidFill>
                  <a:schemeClr val="bg1"/>
                </a:solidFill>
              </a:rPr>
              <a:t>SQL Saturday Albany – July 29, 2017</a:t>
            </a:r>
          </a:p>
          <a:p>
            <a:endParaRPr lang="en-US" sz="1200" i="1" dirty="0" smtClean="0">
              <a:solidFill>
                <a:schemeClr val="bg1"/>
              </a:solidFill>
            </a:endParaRPr>
          </a:p>
          <a:p>
            <a:r>
              <a:rPr lang="en-US" sz="1200" b="0" i="0" kern="1200" dirty="0" smtClean="0">
                <a:solidFill>
                  <a:schemeClr val="tx1"/>
                </a:solidFill>
                <a:effectLst/>
                <a:latin typeface="+mn-lt"/>
                <a:ea typeface="+mn-ea"/>
                <a:cs typeface="+mn-cs"/>
              </a:rPr>
              <a:t>The Data Team is talking about Master Data Management. But why should a developer care? In this presentation you will learn the different types of data mastering and how you can interact with them for your application.</a:t>
            </a:r>
            <a:endParaRPr lang="en-US" sz="1200" i="1" dirty="0" smtClean="0">
              <a:solidFill>
                <a:schemeClr val="bg1"/>
              </a:solidFill>
            </a:endParaRPr>
          </a:p>
        </p:txBody>
      </p:sp>
      <p:sp>
        <p:nvSpPr>
          <p:cNvPr id="4" name="Slide Number Placeholder 3"/>
          <p:cNvSpPr>
            <a:spLocks noGrp="1"/>
          </p:cNvSpPr>
          <p:nvPr>
            <p:ph type="sldNum" sz="quarter" idx="10"/>
          </p:nvPr>
        </p:nvSpPr>
        <p:spPr/>
        <p:txBody>
          <a:bodyPr/>
          <a:lstStyle/>
          <a:p>
            <a:fld id="{EEAAEC99-2719-450D-B623-91461404ED8C}" type="slidenum">
              <a:rPr lang="en-US" smtClean="0"/>
              <a:t>1</a:t>
            </a:fld>
            <a:endParaRPr lang="en-US" dirty="0"/>
          </a:p>
        </p:txBody>
      </p:sp>
    </p:spTree>
    <p:extLst>
      <p:ext uri="{BB962C8B-B14F-4D97-AF65-F5344CB8AC3E}">
        <p14:creationId xmlns:p14="http://schemas.microsoft.com/office/powerpoint/2010/main" val="102238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12</a:t>
            </a:fld>
            <a:endParaRPr lang="en-US"/>
          </a:p>
        </p:txBody>
      </p:sp>
    </p:spTree>
    <p:extLst>
      <p:ext uri="{BB962C8B-B14F-4D97-AF65-F5344CB8AC3E}">
        <p14:creationId xmlns:p14="http://schemas.microsoft.com/office/powerpoint/2010/main" val="334491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13</a:t>
            </a:fld>
            <a:endParaRPr lang="en-US"/>
          </a:p>
        </p:txBody>
      </p:sp>
    </p:spTree>
    <p:extLst>
      <p:ext uri="{BB962C8B-B14F-4D97-AF65-F5344CB8AC3E}">
        <p14:creationId xmlns:p14="http://schemas.microsoft.com/office/powerpoint/2010/main" val="200152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14</a:t>
            </a:fld>
            <a:endParaRPr lang="en-US"/>
          </a:p>
        </p:txBody>
      </p:sp>
    </p:spTree>
    <p:extLst>
      <p:ext uri="{BB962C8B-B14F-4D97-AF65-F5344CB8AC3E}">
        <p14:creationId xmlns:p14="http://schemas.microsoft.com/office/powerpoint/2010/main" val="43857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Locations: Boston, New York,</a:t>
            </a:r>
            <a:r>
              <a:rPr lang="en-US" baseline="0" dirty="0" smtClean="0"/>
              <a:t> Chicago, DC, </a:t>
            </a:r>
            <a:r>
              <a:rPr lang="en-US" baseline="0" dirty="0" err="1" smtClean="0"/>
              <a:t>Tempte</a:t>
            </a:r>
            <a:endParaRPr lang="en-US" baseline="0" dirty="0" smtClean="0"/>
          </a:p>
          <a:p>
            <a:r>
              <a:rPr lang="en-US" baseline="0" dirty="0" smtClean="0"/>
              <a:t>Service Areas:</a:t>
            </a:r>
          </a:p>
          <a:p>
            <a:pPr marL="635565" lvl="1" indent="-173336">
              <a:buFont typeface="Arial" panose="020B0604020202020204" pitchFamily="34" charset="0"/>
              <a:buChar char="•"/>
            </a:pPr>
            <a:r>
              <a:rPr lang="en-US" baseline="0" dirty="0" smtClean="0"/>
              <a:t>Intelligent Customer Applications</a:t>
            </a:r>
          </a:p>
          <a:p>
            <a:pPr marL="635565" lvl="1" indent="-173336">
              <a:buFont typeface="Arial" panose="020B0604020202020204" pitchFamily="34" charset="0"/>
              <a:buChar char="•"/>
            </a:pPr>
            <a:r>
              <a:rPr lang="en-US" baseline="0" dirty="0" smtClean="0"/>
              <a:t>Modern Business Applications</a:t>
            </a:r>
          </a:p>
          <a:p>
            <a:pPr marL="635565" lvl="1" indent="-173336">
              <a:buFont typeface="Arial" panose="020B0604020202020204" pitchFamily="34" charset="0"/>
              <a:buChar char="•"/>
            </a:pPr>
            <a:r>
              <a:rPr lang="en-US" baseline="0" dirty="0" smtClean="0"/>
              <a:t>Real-Time Business</a:t>
            </a:r>
          </a:p>
          <a:p>
            <a:pPr marL="635565" lvl="1" indent="-173336">
              <a:buFont typeface="Arial" panose="020B0604020202020204" pitchFamily="34" charset="0"/>
              <a:buChar char="•"/>
            </a:pPr>
            <a:r>
              <a:rPr lang="en-US" baseline="0" dirty="0" smtClean="0"/>
              <a:t>Hybrid Cloud</a:t>
            </a:r>
          </a:p>
          <a:p>
            <a:pPr marL="635565" lvl="1" indent="-173336">
              <a:buFont typeface="Arial" panose="020B0604020202020204" pitchFamily="34" charset="0"/>
              <a:buChar char="•"/>
            </a:pPr>
            <a:r>
              <a:rPr lang="en-US" baseline="0" dirty="0" smtClean="0"/>
              <a:t>Modern Workplace</a:t>
            </a:r>
          </a:p>
          <a:p>
            <a:pPr marL="635565" lvl="1" indent="-173336">
              <a:buFont typeface="Arial" panose="020B0604020202020204" pitchFamily="34" charset="0"/>
              <a:buChar char="•"/>
            </a:pPr>
            <a:r>
              <a:rPr lang="en-US" baseline="0" dirty="0" smtClean="0"/>
              <a:t>Branch Infrastructure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a:t>
            </a:fld>
            <a:endParaRPr lang="en-US"/>
          </a:p>
        </p:txBody>
      </p:sp>
    </p:spTree>
    <p:extLst>
      <p:ext uri="{BB962C8B-B14F-4D97-AF65-F5344CB8AC3E}">
        <p14:creationId xmlns:p14="http://schemas.microsoft.com/office/powerpoint/2010/main" val="2051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408647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a:t>
            </a:r>
            <a:r>
              <a:rPr lang="en-US" dirty="0" smtClean="0"/>
              <a:t>manipulation</a:t>
            </a:r>
          </a:p>
          <a:p>
            <a:endParaRPr lang="en-US" dirty="0" smtClean="0"/>
          </a:p>
          <a:p>
            <a:r>
              <a:rPr lang="en-US" dirty="0" smtClean="0"/>
              <a:t>Master</a:t>
            </a:r>
            <a:r>
              <a:rPr lang="en-US" baseline="0" dirty="0" smtClean="0"/>
              <a:t> data can come from third party sources – especially reference data and taxonomies</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6</a:t>
            </a:fld>
            <a:endParaRPr lang="en-US"/>
          </a:p>
        </p:txBody>
      </p:sp>
    </p:spTree>
    <p:extLst>
      <p:ext uri="{BB962C8B-B14F-4D97-AF65-F5344CB8AC3E}">
        <p14:creationId xmlns:p14="http://schemas.microsoft.com/office/powerpoint/2010/main" val="359265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7</a:t>
            </a:fld>
            <a:endParaRPr lang="en-US"/>
          </a:p>
        </p:txBody>
      </p:sp>
    </p:spTree>
    <p:extLst>
      <p:ext uri="{BB962C8B-B14F-4D97-AF65-F5344CB8AC3E}">
        <p14:creationId xmlns:p14="http://schemas.microsoft.com/office/powerpoint/2010/main" val="1676644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a:t>
            </a:r>
            <a:r>
              <a:rPr lang="en-US" dirty="0" smtClean="0"/>
              <a:t>manipulation</a:t>
            </a:r>
          </a:p>
          <a:p>
            <a:endParaRPr lang="en-US" dirty="0" smtClean="0"/>
          </a:p>
          <a:p>
            <a:r>
              <a:rPr lang="en-US" dirty="0" smtClean="0"/>
              <a:t>Master</a:t>
            </a:r>
            <a:r>
              <a:rPr lang="en-US" baseline="0" dirty="0" smtClean="0"/>
              <a:t> data can come from third party sources – especially reference data and taxonomies</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8</a:t>
            </a:fld>
            <a:endParaRPr lang="en-US"/>
          </a:p>
        </p:txBody>
      </p:sp>
    </p:spTree>
    <p:extLst>
      <p:ext uri="{BB962C8B-B14F-4D97-AF65-F5344CB8AC3E}">
        <p14:creationId xmlns:p14="http://schemas.microsoft.com/office/powerpoint/2010/main" val="2325806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9</a:t>
            </a:fld>
            <a:endParaRPr lang="en-US"/>
          </a:p>
        </p:txBody>
      </p:sp>
    </p:spTree>
    <p:extLst>
      <p:ext uri="{BB962C8B-B14F-4D97-AF65-F5344CB8AC3E}">
        <p14:creationId xmlns:p14="http://schemas.microsoft.com/office/powerpoint/2010/main" val="3557650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a:t>
            </a:r>
            <a:r>
              <a:rPr lang="en-US" baseline="0" dirty="0" smtClean="0"/>
              <a:t> Master Data</a:t>
            </a:r>
          </a:p>
          <a:p>
            <a:pPr marL="171450" indent="-171450">
              <a:buFont typeface="Arial" panose="020B0604020202020204" pitchFamily="34" charset="0"/>
              <a:buChar char="•"/>
            </a:pPr>
            <a:r>
              <a:rPr lang="en-US" baseline="0" dirty="0" smtClean="0"/>
              <a:t>Application queries directly from master </a:t>
            </a:r>
            <a:r>
              <a:rPr lang="en-US" baseline="0" dirty="0" err="1" smtClean="0"/>
              <a:t>db</a:t>
            </a:r>
            <a:r>
              <a:rPr lang="en-US" baseline="0" dirty="0" smtClean="0"/>
              <a:t> using a view, stored procedure or web service</a:t>
            </a:r>
          </a:p>
          <a:p>
            <a:pPr marL="171450" indent="-171450">
              <a:buFont typeface="Arial" panose="020B0604020202020204" pitchFamily="34" charset="0"/>
              <a:buChar char="•"/>
            </a:pPr>
            <a:r>
              <a:rPr lang="en-US" baseline="0" dirty="0" smtClean="0"/>
              <a:t>Application copies data from master </a:t>
            </a:r>
            <a:r>
              <a:rPr lang="en-US" baseline="0" dirty="0" err="1" smtClean="0"/>
              <a:t>db</a:t>
            </a:r>
            <a:r>
              <a:rPr lang="en-US" baseline="0" dirty="0" smtClean="0"/>
              <a:t> to local </a:t>
            </a:r>
            <a:r>
              <a:rPr lang="en-US" baseline="0" dirty="0" err="1" smtClean="0"/>
              <a:t>db</a:t>
            </a:r>
            <a:endParaRPr lang="en-US" baseline="0" dirty="0" smtClean="0"/>
          </a:p>
          <a:p>
            <a:r>
              <a:rPr lang="en-US" baseline="0" dirty="0" smtClean="0"/>
              <a:t>Inserting Master Data</a:t>
            </a:r>
          </a:p>
          <a:p>
            <a:pPr marL="171450" indent="-171450">
              <a:buFont typeface="Arial" panose="020B0604020202020204" pitchFamily="34" charset="0"/>
              <a:buChar char="•"/>
            </a:pPr>
            <a:r>
              <a:rPr lang="en-US" baseline="0" dirty="0" smtClean="0"/>
              <a:t>Should be through service</a:t>
            </a:r>
          </a:p>
          <a:p>
            <a:pPr marL="171450" indent="-171450">
              <a:buFont typeface="Arial" panose="020B0604020202020204" pitchFamily="34" charset="0"/>
              <a:buChar char="•"/>
            </a:pPr>
            <a:r>
              <a:rPr lang="en-US" baseline="0" dirty="0" smtClean="0"/>
              <a:t>Has to determine if record already exists</a:t>
            </a:r>
          </a:p>
          <a:p>
            <a:pPr marL="171450" indent="-171450">
              <a:buFont typeface="Arial" panose="020B0604020202020204" pitchFamily="34" charset="0"/>
              <a:buChar char="•"/>
            </a:pPr>
            <a:r>
              <a:rPr lang="en-US" baseline="0" dirty="0" smtClean="0"/>
              <a:t>May have to give golden record id</a:t>
            </a:r>
          </a:p>
          <a:p>
            <a:r>
              <a:rPr lang="en-US" baseline="0" dirty="0" smtClean="0"/>
              <a:t>Editing Master Data</a:t>
            </a:r>
          </a:p>
          <a:p>
            <a:pPr marL="171450" indent="-171450">
              <a:buFont typeface="Arial" panose="020B0604020202020204" pitchFamily="34" charset="0"/>
              <a:buChar char="•"/>
            </a:pPr>
            <a:r>
              <a:rPr lang="en-US" baseline="0" dirty="0" smtClean="0"/>
              <a:t>Directly on Master</a:t>
            </a:r>
          </a:p>
          <a:p>
            <a:pPr marL="628650" lvl="1" indent="-171450">
              <a:buFont typeface="Arial" panose="020B0604020202020204" pitchFamily="34" charset="0"/>
              <a:buChar char="•"/>
            </a:pPr>
            <a:r>
              <a:rPr lang="en-US" baseline="0" dirty="0" smtClean="0"/>
              <a:t>Must report golden record key</a:t>
            </a:r>
          </a:p>
          <a:p>
            <a:pPr marL="628650" lvl="1" indent="-171450">
              <a:buFont typeface="Arial" panose="020B0604020202020204" pitchFamily="34" charset="0"/>
              <a:buChar char="•"/>
            </a:pPr>
            <a:r>
              <a:rPr lang="en-US" baseline="0" dirty="0" smtClean="0"/>
              <a:t>Should call service that prioritizes changes from various systems</a:t>
            </a:r>
          </a:p>
          <a:p>
            <a:pPr marL="171450" indent="-171450">
              <a:buFont typeface="Arial" panose="020B0604020202020204" pitchFamily="34" charset="0"/>
              <a:buChar char="•"/>
            </a:pPr>
            <a:r>
              <a:rPr lang="en-US" baseline="0" dirty="0" smtClean="0"/>
              <a:t>Local system that will be mastered later</a:t>
            </a:r>
          </a:p>
          <a:p>
            <a:pPr marL="628650" lvl="1" indent="-171450">
              <a:buFont typeface="Arial" panose="020B0604020202020204" pitchFamily="34" charset="0"/>
              <a:buChar char="•"/>
            </a:pPr>
            <a:r>
              <a:rPr lang="en-US" baseline="0" dirty="0" smtClean="0"/>
              <a:t>Updates written – system merges later</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10</a:t>
            </a:fld>
            <a:endParaRPr lang="en-US"/>
          </a:p>
        </p:txBody>
      </p:sp>
    </p:spTree>
    <p:extLst>
      <p:ext uri="{BB962C8B-B14F-4D97-AF65-F5344CB8AC3E}">
        <p14:creationId xmlns:p14="http://schemas.microsoft.com/office/powerpoint/2010/main" val="4071711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11</a:t>
            </a:fld>
            <a:endParaRPr lang="en-US"/>
          </a:p>
        </p:txBody>
      </p:sp>
    </p:spTree>
    <p:extLst>
      <p:ext uri="{BB962C8B-B14F-4D97-AF65-F5344CB8AC3E}">
        <p14:creationId xmlns:p14="http://schemas.microsoft.com/office/powerpoint/2010/main" val="613582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tiff"/><Relationship Id="rId1" Type="http://schemas.openxmlformats.org/officeDocument/2006/relationships/slideMaster" Target="../slideMasters/slideMaster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hyperlink" Target="http://www.bluemetal.com/" TargetMode="Externa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tiff"/><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www.bluemetal.com/"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6631"/>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3635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1264C-19A5-49FC-A06E-3774847A3316}" type="datetimeFigureOut">
              <a:rPr lang="en-US" smtClean="0"/>
              <a:t>11/18/2017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9685C-3EF1-44B4-A9AE-9F6EADE97F80}" type="slidenum">
              <a:rPr lang="en-US" smtClean="0"/>
              <a:t>‹#›</a:t>
            </a:fld>
            <a:endParaRPr lang="en-US"/>
          </a:p>
        </p:txBody>
      </p:sp>
    </p:spTree>
    <p:extLst>
      <p:ext uri="{BB962C8B-B14F-4D97-AF65-F5344CB8AC3E}">
        <p14:creationId xmlns:p14="http://schemas.microsoft.com/office/powerpoint/2010/main" val="1913593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631602-37E3-443B-803C-7022FAC97B66}" type="datetimeFigureOut">
              <a:rPr lang="en-US" smtClean="0"/>
              <a:t>11/18/2017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08F3BC-9A4C-4AA7-8F27-2E37C15C6B6F}" type="slidenum">
              <a:rPr lang="en-US" smtClean="0"/>
              <a:t>‹#›</a:t>
            </a:fld>
            <a:endParaRPr lang="en-US"/>
          </a:p>
        </p:txBody>
      </p:sp>
    </p:spTree>
    <p:extLst>
      <p:ext uri="{BB962C8B-B14F-4D97-AF65-F5344CB8AC3E}">
        <p14:creationId xmlns:p14="http://schemas.microsoft.com/office/powerpoint/2010/main" val="24163380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3278600"/>
            <a:ext cx="11056913" cy="1765080"/>
          </a:xfrm>
          <a:prstGeom prst="rect">
            <a:avLst/>
          </a:prstGeom>
        </p:spPr>
        <p:txBody>
          <a:bodyPr/>
          <a:lstStyle>
            <a:lvl1pPr marL="0" indent="0" algn="ctr">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2452255" y="1015113"/>
            <a:ext cx="7181850" cy="1855893"/>
          </a:xfrm>
          <a:prstGeom prst="rect">
            <a:avLst/>
          </a:prstGeom>
          <a:ln>
            <a:solidFill>
              <a:schemeClr val="bg1"/>
            </a:solidFill>
          </a:ln>
        </p:spPr>
        <p:txBody>
          <a:bodyPr vert="horz" lIns="91440" tIns="548640" rIns="91440" bIns="548640" rtlCol="0" anchor="ctr">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8945951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grpSp>
        <p:nvGrpSpPr>
          <p:cNvPr id="67" name="Group 66"/>
          <p:cNvGrpSpPr/>
          <p:nvPr userDrawn="1"/>
        </p:nvGrpSpPr>
        <p:grpSpPr>
          <a:xfrm>
            <a:off x="0" y="328056"/>
            <a:ext cx="12192000" cy="6233064"/>
            <a:chOff x="0" y="328056"/>
            <a:chExt cx="12192000" cy="6233064"/>
          </a:xfrm>
        </p:grpSpPr>
        <p:cxnSp>
          <p:nvCxnSpPr>
            <p:cNvPr id="7" name="Straight Connector 6"/>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userDrawn="1"/>
        </p:nvGrpSpPr>
        <p:grpSpPr>
          <a:xfrm>
            <a:off x="0" y="-13905"/>
            <a:ext cx="12192000" cy="6858000"/>
            <a:chOff x="0" y="-13905"/>
            <a:chExt cx="12192000" cy="6858000"/>
          </a:xfrm>
        </p:grpSpPr>
        <p:cxnSp>
          <p:nvCxnSpPr>
            <p:cNvPr id="4" name="Straight Connector 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Subtitle 2"/>
          <p:cNvSpPr>
            <a:spLocks noGrp="1"/>
          </p:cNvSpPr>
          <p:nvPr>
            <p:ph type="subTitle" idx="1" hasCustomPrompt="1"/>
          </p:nvPr>
        </p:nvSpPr>
        <p:spPr>
          <a:xfrm>
            <a:off x="549373" y="1888808"/>
            <a:ext cx="7181850" cy="4225498"/>
          </a:xfrm>
          <a:prstGeom prst="rect">
            <a:avLst/>
          </a:prstGeom>
        </p:spPr>
        <p:txBody>
          <a:bodyPr/>
          <a:lstStyle>
            <a:lvl1pPr marL="0" indent="0" algn="l">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49372" y="855993"/>
            <a:ext cx="7181850" cy="1024896"/>
          </a:xfrm>
          <a:prstGeom prst="rect">
            <a:avLst/>
          </a:prstGeom>
          <a:solidFill>
            <a:schemeClr val="accent2">
              <a:lumMod val="50000"/>
            </a:schemeClr>
          </a:solidFill>
          <a:ln>
            <a:solidFill>
              <a:schemeClr val="bg1"/>
            </a:solidFill>
          </a:ln>
        </p:spPr>
        <p:txBody>
          <a:bodyPr vert="horz" lIns="91440" tIns="182880" rIns="91440" bIns="91440" rtlCol="0" anchor="ctr">
            <a:spAutoFit/>
          </a:bodyPr>
          <a:lstStyle>
            <a:lvl1pPr algn="l">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70" name="Rectangle 69"/>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4003348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nterjection 1">
    <p:bg>
      <p:bgPr>
        <a:solidFill>
          <a:schemeClr val="accent2">
            <a:lumMod val="50000"/>
          </a:schemeClr>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2068995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Interjection 2">
    <p:bg>
      <p:bgPr>
        <a:solidFill>
          <a:schemeClr val="accent2">
            <a:lumMod val="50000"/>
          </a:schemeClr>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2710630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2">
            <a:lumMod val="50000"/>
          </a:schemeClr>
        </a:solidFill>
        <a:effectLst/>
      </p:bgPr>
    </p:bg>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4488" y="1871330"/>
            <a:ext cx="9326953"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3" name="TextBox 2"/>
          <p:cNvSpPr txBox="1"/>
          <p:nvPr userDrawn="1"/>
        </p:nvSpPr>
        <p:spPr>
          <a:xfrm>
            <a:off x="95693" y="4848446"/>
            <a:ext cx="4784651" cy="2215991"/>
          </a:xfrm>
          <a:prstGeom prst="rect">
            <a:avLst/>
          </a:prstGeom>
          <a:noFill/>
        </p:spPr>
        <p:txBody>
          <a:bodyPr wrap="square" rtlCol="0">
            <a:spAutoFit/>
          </a:bodyPr>
          <a:lstStyle/>
          <a:p>
            <a:r>
              <a:rPr lang="en-US" sz="13800" dirty="0">
                <a:solidFill>
                  <a:schemeClr val="bg1"/>
                </a:solidFill>
              </a:rPr>
              <a:t>demo</a:t>
            </a:r>
          </a:p>
        </p:txBody>
      </p:sp>
      <p:sp>
        <p:nvSpPr>
          <p:cNvPr id="4" name="Text Placeholder 3"/>
          <p:cNvSpPr>
            <a:spLocks noGrp="1"/>
          </p:cNvSpPr>
          <p:nvPr>
            <p:ph type="body" sz="quarter" idx="10"/>
          </p:nvPr>
        </p:nvSpPr>
        <p:spPr>
          <a:xfrm>
            <a:off x="614363" y="3030538"/>
            <a:ext cx="9326562" cy="21478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4705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
        <p:nvSpPr>
          <p:cNvPr id="5" name="Content Placeholder 4"/>
          <p:cNvSpPr>
            <a:spLocks noGrp="1"/>
          </p:cNvSpPr>
          <p:nvPr>
            <p:ph sz="quarter" idx="10"/>
          </p:nvPr>
        </p:nvSpPr>
        <p:spPr>
          <a:xfrm>
            <a:off x="609600" y="1389966"/>
            <a:ext cx="10969625" cy="47259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741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with Subtitle">
    <p:bg>
      <p:bgPr>
        <a:solidFill>
          <a:schemeClr val="accent2">
            <a:lumMod val="50000"/>
          </a:schemeClr>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17989" y="1921778"/>
            <a:ext cx="10969625" cy="41941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950643342"/>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3" name="Content Placeholder 2"/>
          <p:cNvSpPr>
            <a:spLocks noGrp="1"/>
          </p:cNvSpPr>
          <p:nvPr>
            <p:ph sz="quarter" idx="16"/>
          </p:nvPr>
        </p:nvSpPr>
        <p:spPr>
          <a:xfrm>
            <a:off x="609600" y="1342240"/>
            <a:ext cx="5257800" cy="4764874"/>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7"/>
          </p:nvPr>
        </p:nvSpPr>
        <p:spPr>
          <a:xfrm>
            <a:off x="6321425" y="1352662"/>
            <a:ext cx="5257800" cy="475445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6825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60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4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4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09600" y="1804555"/>
            <a:ext cx="5257800" cy="4354513"/>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7"/>
          </p:nvPr>
        </p:nvSpPr>
        <p:spPr>
          <a:xfrm>
            <a:off x="6321425" y="1814080"/>
            <a:ext cx="5257800" cy="4344988"/>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6497699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2" name="Picture Placeholder 2"/>
          <p:cNvSpPr>
            <a:spLocks noGrp="1"/>
          </p:cNvSpPr>
          <p:nvPr>
            <p:ph type="pic" idx="1"/>
          </p:nvPr>
        </p:nvSpPr>
        <p:spPr>
          <a:xfrm>
            <a:off x="6309651" y="1650999"/>
            <a:ext cx="5483329"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783237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ith Subtitle and Sidebar">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3" name="Content Placeholder 2"/>
          <p:cNvSpPr>
            <a:spLocks noGrp="1"/>
          </p:cNvSpPr>
          <p:nvPr>
            <p:ph sz="quarter" idx="16"/>
          </p:nvPr>
        </p:nvSpPr>
        <p:spPr>
          <a:xfrm>
            <a:off x="609600" y="1752600"/>
            <a:ext cx="6858000" cy="43465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5642002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9415552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686813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hite with Title">
    <p:bg>
      <p:bgPr>
        <a:solidFill>
          <a:schemeClr val="bg1"/>
        </a:solidFill>
        <a:effectLst/>
      </p:bgPr>
    </p:bg>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496292" y="155865"/>
            <a:ext cx="9196242" cy="1038412"/>
          </a:xfrm>
          <a:prstGeom prst="rect">
            <a:avLst/>
          </a:prstGeom>
          <a:ln>
            <a:solidFill>
              <a:schemeClr val="accent2"/>
            </a:solidFill>
          </a:ln>
        </p:spPr>
        <p:txBody>
          <a:bodyPr vert="horz" lIns="91440" tIns="45720" rIns="91440" bIns="45720" rtlCol="0" anchor="ctr">
            <a:normAutofit/>
          </a:bodyPr>
          <a:lstStyle>
            <a:lvl1pPr algn="ctr">
              <a:defRPr>
                <a:solidFill>
                  <a:schemeClr val="accent2"/>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2815377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8133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6869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ph 1">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6" name="Rectangle 125"/>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13830763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p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rgbClr val="1151A4"/>
              </a:gs>
              <a:gs pos="0">
                <a:srgbClr val="1151A4"/>
              </a:gs>
              <a:gs pos="69000">
                <a:srgbClr val="1151A4"/>
              </a:gs>
              <a:gs pos="97000">
                <a:srgbClr val="1151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3"/>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2577754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3169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ph 3">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chemeClr val="bg1"/>
              </a:gs>
              <a:gs pos="0">
                <a:schemeClr val="bg1"/>
              </a:gs>
              <a:gs pos="69000">
                <a:schemeClr val="bg1"/>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30717167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 1 no logo">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548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ph 2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4240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 3 no logo">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18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rapup 1">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no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5577590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rapu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solidFill>
              <a:schemeClr val="bg1"/>
            </a:solid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6448644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algn="l"/>
            <a:fld id="{2BD96527-BC33-7D42-869B-CADA3AE129B3}" type="slidenum">
              <a:rPr lang="en-US" smtClean="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212007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D39B4F6-2477-CA46-8A36-6CBE5DC24134}" type="datetimeFigureOut">
              <a:rPr lang="en-US" smtClean="0"/>
              <a:t>11/18/2017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435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08492148"/>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63252102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203978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394506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167881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6809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036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548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648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9255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2198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772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891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48738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37073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2945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610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6476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729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42381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027331683"/>
      </p:ext>
    </p:extLst>
  </p:cSld>
  <p:clrMapOvr>
    <a:masterClrMapping/>
  </p:clrMapOvr>
  <p:transition spd="slow">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808691004"/>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45332264"/>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5211135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7849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34443336"/>
      </p:ext>
    </p:extLst>
  </p:cSld>
  <p:clrMapOvr>
    <a:masterClrMapping/>
  </p:clrMapOvr>
  <p:transition spd="slow">
    <p:push dir="u"/>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8150402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userDrawn="1"/>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userDrawn="1"/>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0" name="Picture 19"/>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028001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4720826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1076980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23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7297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1388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4443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4254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5386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12567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031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3395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29734722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620891719"/>
      </p:ext>
    </p:extLst>
  </p:cSld>
  <p:clrMapOvr>
    <a:masterClrMapping/>
  </p:clrMapOvr>
  <p:transition spd="slow">
    <p:wipe dir="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25153113"/>
      </p:ext>
    </p:extLst>
  </p:cSld>
  <p:clrMapOvr>
    <a:masterClrMapping/>
  </p:clrMapOvr>
  <p:transition spd="slow">
    <p:push dir="u"/>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98363008"/>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82187785"/>
      </p:ext>
    </p:extLst>
  </p:cSld>
  <p:clrMapOvr>
    <a:masterClrMapping/>
  </p:clrMapOvr>
  <p:transition spd="slow">
    <p:push dir="u"/>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802067609"/>
      </p:ext>
    </p:extLst>
  </p:cSld>
  <p:clrMapOvr>
    <a:masterClrMapping/>
  </p:clrMapOvr>
  <p:transition spd="slow">
    <p:push dir="u"/>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524024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077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userDrawn="1"/>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Oval 20"/>
          <p:cNvSpPr/>
          <p:nvPr userDrawn="1"/>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userDrawn="1"/>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3" name="Picture 2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690095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734184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054280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0041799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7" name="Oval 6"/>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52927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34353338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686397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6332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580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279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0132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88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23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20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946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7933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022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userDrawn="1"/>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Tree>
    <p:extLst>
      <p:ext uri="{BB962C8B-B14F-4D97-AF65-F5344CB8AC3E}">
        <p14:creationId xmlns:p14="http://schemas.microsoft.com/office/powerpoint/2010/main" val="41146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0235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60191695"/>
      </p:ext>
    </p:extLst>
  </p:cSld>
  <p:clrMapOvr>
    <a:masterClrMapping/>
  </p:clrMapOvr>
  <p:transition spd="slow">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4158835339"/>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542169632"/>
      </p:ext>
    </p:extLst>
  </p:cSld>
  <p:clrMapOvr>
    <a:masterClrMapping/>
  </p:clrMapOvr>
  <p:transition spd="slow">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318869719"/>
      </p:ext>
    </p:extLst>
  </p:cSld>
  <p:clrMapOvr>
    <a:masterClrMapping/>
  </p:clrMapOvr>
  <p:transition spd="slow">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481995568"/>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09461050"/>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127498086"/>
      </p:ext>
    </p:extLst>
  </p:cSld>
  <p:clrMapOvr>
    <a:masterClrMapping/>
  </p:clrMapOvr>
  <p:transition spd="slow">
    <p:push dir="u"/>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userDrawn="1"/>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userDrawn="1"/>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1" name="Oval 20"/>
          <p:cNvSpPr/>
          <p:nvPr userDrawn="1"/>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2"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1602398"/>
      </p:ext>
    </p:extLst>
  </p:cSld>
  <p:clrMapOvr>
    <a:masterClrMapping/>
  </p:clrMapOvr>
  <p:transition spd="slow">
    <p:push dir="u"/>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50039149"/>
      </p:ext>
    </p:extLst>
  </p:cSld>
  <p:clrMapOvr>
    <a:masterClrMapping/>
  </p:clrMapOvr>
  <p:transition spd="slow">
    <p:push dir="u"/>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84000652"/>
      </p:ext>
    </p:extLst>
  </p:cSld>
  <p:clrMapOvr>
    <a:masterClrMapping/>
  </p:clrMapOvr>
  <p:transition spd="slow">
    <p:push dir="u"/>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64653816"/>
      </p:ext>
    </p:extLst>
  </p:cSld>
  <p:clrMapOvr>
    <a:masterClrMapping/>
  </p:clrMapOvr>
  <p:transition spd="slow">
    <p:push dir="u"/>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81853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userDrawn="1"/>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6" name="Oval 25"/>
          <p:cNvSpPr/>
          <p:nvPr userDrawn="1"/>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userDrawn="1"/>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8" name="Oval 27"/>
          <p:cNvSpPr/>
          <p:nvPr userDrawn="1"/>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3" name="Picture 3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14775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947352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135551698"/>
      </p:ext>
    </p:extLst>
  </p:cSld>
  <p:clrMapOvr>
    <a:masterClrMapping/>
  </p:clrMapOvr>
  <p:transition spd="slow">
    <p:push dir="u"/>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625341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556402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35049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4061816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8785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9747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102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2728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9559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11787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853272"/>
      </p:ext>
    </p:extLst>
  </p:cSld>
  <p:clrMapOvr>
    <a:masterClrMapping/>
  </p:clrMapOvr>
  <p:transition spd="slow">
    <p:push dir="u"/>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7738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43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4372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434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9774679"/>
      </p:ext>
    </p:extLst>
  </p:cSld>
  <p:clrMapOvr>
    <a:masterClrMapping/>
  </p:clrMapOvr>
  <p:transition spd="slow">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12746647"/>
      </p:ext>
    </p:extLst>
  </p:cSld>
  <p:clrMapOvr>
    <a:masterClrMapping/>
  </p:clrMapOvr>
  <p:transition spd="slow">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4231240052"/>
      </p:ext>
    </p:extLst>
  </p:cSld>
  <p:clrMapOvr>
    <a:masterClrMapping/>
  </p:clrMapOvr>
  <p:transition spd="slow">
    <p:push dir="u"/>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74308760"/>
      </p:ext>
    </p:extLst>
  </p:cSld>
  <p:clrMapOvr>
    <a:masterClrMapping/>
  </p:clrMapOvr>
  <p:transition spd="slow">
    <p:push dir="u"/>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1264116"/>
      </p:ext>
    </p:extLst>
  </p:cSld>
  <p:clrMapOvr>
    <a:masterClrMapping/>
  </p:clrMapOvr>
  <p:transition spd="slow">
    <p:push dir="u"/>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215052222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4073399513"/>
      </p:ext>
    </p:extLst>
  </p:cSld>
  <p:clrMapOvr>
    <a:masterClrMapping/>
  </p:clrMapOvr>
  <p:transition spd="slow">
    <p:push dir="u"/>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56541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97A7C"/>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797A7C"/>
                </a:solidFill>
                <a:latin typeface="Segoe UI" charset="0"/>
                <a:ea typeface="Segoe UI" charset="0"/>
                <a:cs typeface="Segoe UI" charset="0"/>
                <a:hlinkClick r:id="rId4"/>
              </a:rPr>
              <a:t>www.bluemetal.com</a:t>
            </a:r>
            <a:r>
              <a:rPr lang="en-US" sz="1400" dirty="0">
                <a:solidFill>
                  <a:srgbClr val="797A7C"/>
                </a:solidFill>
                <a:latin typeface="Segoe UI" charset="0"/>
                <a:ea typeface="Segoe UI" charset="0"/>
                <a:cs typeface="Segoe UI" charset="0"/>
              </a:rPr>
              <a:t> </a:t>
            </a:r>
            <a:r>
              <a:rPr lang="en-US" sz="1400" dirty="0" smtClean="0">
                <a:solidFill>
                  <a:srgbClr val="797A7C"/>
                </a:solidFill>
                <a:latin typeface="Segoe UI" charset="0"/>
                <a:ea typeface="Segoe UI" charset="0"/>
                <a:cs typeface="Segoe UI" charset="0"/>
              </a:rPr>
              <a:t>  </a:t>
            </a:r>
            <a:r>
              <a:rPr lang="en-US" sz="1400" dirty="0">
                <a:solidFill>
                  <a:srgbClr val="797A7C"/>
                </a:solidFill>
                <a:latin typeface="Segoe UI" charset="0"/>
                <a:ea typeface="Segoe UI" charset="0"/>
                <a:cs typeface="Segoe UI" charset="0"/>
              </a:rPr>
              <a:t>|  (866) 252-0111</a:t>
            </a:r>
          </a:p>
        </p:txBody>
      </p:sp>
    </p:spTree>
    <p:extLst>
      <p:ext uri="{BB962C8B-B14F-4D97-AF65-F5344CB8AC3E}">
        <p14:creationId xmlns:p14="http://schemas.microsoft.com/office/powerpoint/2010/main" val="9123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538617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602810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6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33705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09052094"/>
      </p:ext>
    </p:extLst>
  </p:cSld>
  <p:clrMapOvr>
    <a:masterClrMapping/>
  </p:clrMapOvr>
  <p:transition spd="slow">
    <p:push dir="u"/>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906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5427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solidFill>
                  <a:srgbClr val="4A494F">
                    <a:tint val="75000"/>
                  </a:srgbClr>
                </a:solidFill>
              </a:rPr>
              <a:pPr/>
              <a:t>11/18/2017</a:t>
            </a:fld>
            <a:endParaRPr lang="en-US">
              <a:solidFill>
                <a:srgbClr val="4A494F">
                  <a:tint val="75000"/>
                </a:srgbClr>
              </a:solidFill>
            </a:endParaRPr>
          </a:p>
        </p:txBody>
      </p:sp>
      <p:sp>
        <p:nvSpPr>
          <p:cNvPr id="5" name="Footer Placeholder 4"/>
          <p:cNvSpPr>
            <a:spLocks noGrp="1"/>
          </p:cNvSpPr>
          <p:nvPr>
            <p:ph type="ftr" sz="quarter" idx="11"/>
          </p:nvPr>
        </p:nvSpPr>
        <p:spPr/>
        <p:txBody>
          <a:bodyPr/>
          <a:lstStyle/>
          <a:p>
            <a:endParaRPr lang="en-US">
              <a:solidFill>
                <a:srgbClr val="4A494F">
                  <a:tint val="75000"/>
                </a:srgbClr>
              </a:solidFill>
            </a:endParaRPr>
          </a:p>
        </p:txBody>
      </p:sp>
      <p:sp>
        <p:nvSpPr>
          <p:cNvPr id="6" name="Slide Number Placeholder 5"/>
          <p:cNvSpPr>
            <a:spLocks noGrp="1"/>
          </p:cNvSpPr>
          <p:nvPr>
            <p:ph type="sldNum" sz="quarter" idx="12"/>
          </p:nvPr>
        </p:nvSpPr>
        <p:spPr/>
        <p:txBody>
          <a:bodyPr/>
          <a:lstStyle/>
          <a:p>
            <a:fld id="{B71AF3CB-AE5B-0C4C-A918-CBEA29975E17}" type="slidenum">
              <a:rPr lang="en-US" smtClean="0">
                <a:solidFill>
                  <a:srgbClr val="4A494F">
                    <a:tint val="75000"/>
                  </a:srgbClr>
                </a:solidFill>
              </a:rPr>
              <a:pPr/>
              <a:t>‹#›</a:t>
            </a:fld>
            <a:endParaRPr lang="en-US">
              <a:solidFill>
                <a:srgbClr val="4A494F">
                  <a:tint val="75000"/>
                </a:srgbClr>
              </a:solidFill>
            </a:endParaRPr>
          </a:p>
        </p:txBody>
      </p:sp>
    </p:spTree>
    <p:extLst>
      <p:ext uri="{BB962C8B-B14F-4D97-AF65-F5344CB8AC3E}">
        <p14:creationId xmlns:p14="http://schemas.microsoft.com/office/powerpoint/2010/main" val="391307845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pPr defTabSz="914367"/>
            <a:endParaRPr lang="en-US" sz="1765" dirty="0">
              <a:solidFill>
                <a:srgbClr val="505050"/>
              </a:solidFill>
            </a:endParaRPr>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pPr defTabSz="914367"/>
            <a:fld id="{75A4F164-3A46-4CEE-A25C-CA523D5E42F3}" type="slidenum">
              <a:rPr lang="en-US" sz="1765" smtClean="0">
                <a:solidFill>
                  <a:srgbClr val="505050"/>
                </a:solidFill>
              </a:rPr>
              <a:pPr defTabSz="914367"/>
              <a:t>‹#›</a:t>
            </a:fld>
            <a:endParaRPr lang="en-US" sz="1765" dirty="0">
              <a:solidFill>
                <a:srgbClr val="505050"/>
              </a:solidFill>
            </a:endParaRPr>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163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3014372255"/>
      </p:ext>
    </p:extLst>
  </p:cSld>
  <p:clrMapOvr>
    <a:masterClrMapping/>
  </p:clrMapOvr>
  <p:transition spd="slow">
    <p:push dir="u"/>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lnSpc>
                <a:spcPct val="100000"/>
              </a:lnSpc>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723" y="5619113"/>
            <a:ext cx="3504538" cy="785332"/>
          </a:xfrm>
          <a:prstGeom prst="rect">
            <a:avLst/>
          </a:prstGeom>
        </p:spPr>
      </p:pic>
    </p:spTree>
    <p:extLst>
      <p:ext uri="{BB962C8B-B14F-4D97-AF65-F5344CB8AC3E}">
        <p14:creationId xmlns:p14="http://schemas.microsoft.com/office/powerpoint/2010/main" val="54186397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14663179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37865277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20"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21"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21344644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5223933"/>
            <a:ext cx="12188826" cy="1634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207103863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extBox 6"/>
          <p:cNvSpPr txBox="1"/>
          <p:nvPr/>
        </p:nvSpPr>
        <p:spPr>
          <a:xfrm>
            <a:off x="514723" y="909428"/>
            <a:ext cx="11056911"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135CBE"/>
                </a:solidFill>
                <a:effectLst/>
                <a:uLnTx/>
                <a:uFillTx/>
                <a:latin typeface="Calibri" panose="020F0502020204030204"/>
                <a:ea typeface="+mn-ea"/>
                <a:cs typeface="Arial"/>
              </a:rPr>
              <a:t>Table of Contents</a:t>
            </a:r>
          </a:p>
        </p:txBody>
      </p:sp>
      <p:sp>
        <p:nvSpPr>
          <p:cNvPr id="8" name="Text Placeholder 3"/>
          <p:cNvSpPr>
            <a:spLocks noGrp="1"/>
          </p:cNvSpPr>
          <p:nvPr>
            <p:ph type="body" sz="half" idx="2" hasCustomPrompt="1"/>
          </p:nvPr>
        </p:nvSpPr>
        <p:spPr>
          <a:xfrm>
            <a:off x="609600" y="2287791"/>
            <a:ext cx="10969625"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8306" y="5500737"/>
            <a:ext cx="3827605" cy="1093601"/>
          </a:xfrm>
          <a:prstGeom prst="rect">
            <a:avLst/>
          </a:prstGeom>
        </p:spPr>
      </p:pic>
    </p:spTree>
    <p:extLst>
      <p:ext uri="{BB962C8B-B14F-4D97-AF65-F5344CB8AC3E}">
        <p14:creationId xmlns:p14="http://schemas.microsoft.com/office/powerpoint/2010/main" val="53850396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1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6"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7"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97194476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2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59297920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3 - left 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9"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410327126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4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Tree>
    <p:extLst>
      <p:ext uri="{BB962C8B-B14F-4D97-AF65-F5344CB8AC3E}">
        <p14:creationId xmlns:p14="http://schemas.microsoft.com/office/powerpoint/2010/main" val="1732091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99409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1 - righ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5481717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22209" y="6294474"/>
            <a:ext cx="1557016" cy="444862"/>
          </a:xfrm>
          <a:prstGeom prst="rect">
            <a:avLst/>
          </a:prstGeom>
        </p:spPr>
      </p:pic>
    </p:spTree>
    <p:extLst>
      <p:ext uri="{BB962C8B-B14F-4D97-AF65-F5344CB8AC3E}">
        <p14:creationId xmlns:p14="http://schemas.microsoft.com/office/powerpoint/2010/main" val="21317913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28687395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09600" y="1904895"/>
            <a:ext cx="10969625" cy="4193505"/>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Tree>
    <p:extLst>
      <p:ext uri="{BB962C8B-B14F-4D97-AF65-F5344CB8AC3E}">
        <p14:creationId xmlns:p14="http://schemas.microsoft.com/office/powerpoint/2010/main" val="348513760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Text Placeholder 3"/>
          <p:cNvSpPr>
            <a:spLocks noGrp="1"/>
          </p:cNvSpPr>
          <p:nvPr>
            <p:ph type="body" sz="half" idx="13" hasCustomPrompt="1"/>
          </p:nvPr>
        </p:nvSpPr>
        <p:spPr>
          <a:xfrm>
            <a:off x="6321425" y="1761656"/>
            <a:ext cx="5257800" cy="4345889"/>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6219417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1"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0223615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9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1567857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1137318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159251" y="6201659"/>
            <a:ext cx="2823845" cy="624590"/>
          </a:xfrm>
          <a:prstGeom prst="rect">
            <a:avLst/>
          </a:prstGeom>
        </p:spPr>
      </p:pic>
    </p:spTree>
    <p:extLst>
      <p:ext uri="{BB962C8B-B14F-4D97-AF65-F5344CB8AC3E}">
        <p14:creationId xmlns:p14="http://schemas.microsoft.com/office/powerpoint/2010/main" val="122686923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0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3"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43388794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4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866315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4164771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5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3328182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6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9"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5"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45281792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7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66483839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8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24" y="6275890"/>
            <a:ext cx="1538782" cy="340804"/>
          </a:xfrm>
          <a:prstGeom prst="rect">
            <a:avLst/>
          </a:prstGeom>
        </p:spPr>
      </p:pic>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5692982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ull Bleed 1/2 Image (Dark BG)">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0" y="0"/>
            <a:ext cx="6112448"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2" name="Picture 11" descr="BG_2.png"/>
          <p:cNvPicPr>
            <a:picLocks noChangeAspect="1"/>
          </p:cNvPicPr>
          <p:nvPr/>
        </p:nvPicPr>
        <p:blipFill rotWithShape="1">
          <a:blip r:embed="rId2" cstate="screen">
            <a:extLst>
              <a:ext uri="{28A0092B-C50C-407E-A947-70E740481C1C}">
                <a14:useLocalDpi xmlns:a14="http://schemas.microsoft.com/office/drawing/2010/main"/>
              </a:ext>
            </a:extLst>
          </a:blip>
          <a:srcRect t="609" r="50423" b="1"/>
          <a:stretch/>
        </p:blipFill>
        <p:spPr>
          <a:xfrm flipH="1">
            <a:off x="6112448" y="0"/>
            <a:ext cx="6079553" cy="685754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918" y="6275890"/>
            <a:ext cx="1539183" cy="340804"/>
          </a:xfrm>
          <a:prstGeom prst="rect">
            <a:avLst/>
          </a:prstGeom>
        </p:spPr>
      </p:pic>
      <p:sp>
        <p:nvSpPr>
          <p:cNvPr id="13" name="Text Placeholder 3"/>
          <p:cNvSpPr>
            <a:spLocks noGrp="1"/>
          </p:cNvSpPr>
          <p:nvPr>
            <p:ph type="body" sz="half" idx="15" hasCustomPrompt="1"/>
          </p:nvPr>
        </p:nvSpPr>
        <p:spPr>
          <a:xfrm>
            <a:off x="6716864" y="1373912"/>
            <a:ext cx="487625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66307080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etail Page 4">
    <p:spTree>
      <p:nvGrpSpPr>
        <p:cNvPr id="1" name=""/>
        <p:cNvGrpSpPr/>
        <p:nvPr/>
      </p:nvGrpSpPr>
      <p:grpSpPr>
        <a:xfrm>
          <a:off x="0" y="0"/>
          <a:ext cx="0" cy="0"/>
          <a:chOff x="0" y="0"/>
          <a:chExt cx="0" cy="0"/>
        </a:xfrm>
      </p:grpSpPr>
      <p:pic>
        <p:nvPicPr>
          <p:cNvPr id="16" name="Picture 15"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4" name="Text Placeholder 3"/>
          <p:cNvSpPr>
            <a:spLocks noGrp="1"/>
          </p:cNvSpPr>
          <p:nvPr>
            <p:ph type="body" sz="half" idx="14" hasCustomPrompt="1"/>
          </p:nvPr>
        </p:nvSpPr>
        <p:spPr>
          <a:xfrm>
            <a:off x="609760" y="1373911"/>
            <a:ext cx="6859786"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9" name="Text Placeholder 3"/>
          <p:cNvSpPr>
            <a:spLocks noGrp="1"/>
          </p:cNvSpPr>
          <p:nvPr>
            <p:ph type="body" sz="half" idx="2" hasCustomPrompt="1"/>
          </p:nvPr>
        </p:nvSpPr>
        <p:spPr>
          <a:xfrm>
            <a:off x="609759" y="1761656"/>
            <a:ext cx="685978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Content Placeholder 3"/>
          <p:cNvSpPr>
            <a:spLocks noGrp="1"/>
          </p:cNvSpPr>
          <p:nvPr>
            <p:ph sz="half" idx="15"/>
          </p:nvPr>
        </p:nvSpPr>
        <p:spPr>
          <a:xfrm>
            <a:off x="7926443" y="1761659"/>
            <a:ext cx="3655799"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0"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94161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ull Bleed Image (Light BG)">
    <p:spTree>
      <p:nvGrpSpPr>
        <p:cNvPr id="1" name=""/>
        <p:cNvGrpSpPr/>
        <p:nvPr/>
      </p:nvGrpSpPr>
      <p:grpSpPr>
        <a:xfrm>
          <a:off x="0" y="0"/>
          <a:ext cx="0" cy="0"/>
          <a:chOff x="0" y="0"/>
          <a:chExt cx="0" cy="0"/>
        </a:xfrm>
      </p:grpSpPr>
      <p:sp>
        <p:nvSpPr>
          <p:cNvPr id="13" name="Picture Placeholder 2"/>
          <p:cNvSpPr>
            <a:spLocks noGrp="1"/>
          </p:cNvSpPr>
          <p:nvPr>
            <p:ph type="pic" idx="1"/>
          </p:nvPr>
        </p:nvSpPr>
        <p:spPr>
          <a:xfrm>
            <a:off x="1" y="2"/>
            <a:ext cx="12191999"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1" name="Picture 10"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9" name="Text Placeholder 3"/>
          <p:cNvSpPr>
            <a:spLocks noGrp="1"/>
          </p:cNvSpPr>
          <p:nvPr>
            <p:ph type="body" sz="half" idx="14" hasCustomPrompt="1"/>
          </p:nvPr>
        </p:nvSpPr>
        <p:spPr>
          <a:xfrm>
            <a:off x="604416" y="1373911"/>
            <a:ext cx="6854161"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20" name="Text Placeholder 3"/>
          <p:cNvSpPr>
            <a:spLocks noGrp="1"/>
          </p:cNvSpPr>
          <p:nvPr>
            <p:ph type="body" sz="half" idx="2" hasCustomPrompt="1"/>
          </p:nvPr>
        </p:nvSpPr>
        <p:spPr>
          <a:xfrm>
            <a:off x="604416" y="1761656"/>
            <a:ext cx="6854161"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2"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326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139317797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3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8754960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4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535955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62989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19367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0576819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8" name="TextBox 17"/>
          <p:cNvSpPr txBox="1"/>
          <p:nvPr/>
        </p:nvSpPr>
        <p:spPr>
          <a:xfrm>
            <a:off x="514858" y="909429"/>
            <a:ext cx="11059791" cy="1092607"/>
          </a:xfrm>
          <a:prstGeom prst="rect">
            <a:avLst/>
          </a:prstGeom>
          <a:noFill/>
        </p:spPr>
        <p:txBody>
          <a:bodyPr wrap="square" rtlCol="0">
            <a:spAutoFit/>
          </a:bodyPr>
          <a:lstStyle/>
          <a:p>
            <a:r>
              <a:rPr lang="en-US" sz="6500" dirty="0">
                <a:solidFill>
                  <a:srgbClr val="135CBE"/>
                </a:solidFill>
                <a:latin typeface="+mj-lt"/>
                <a:cs typeface="Arial"/>
              </a:rPr>
              <a:t>Agenda</a:t>
            </a:r>
          </a:p>
        </p:txBody>
      </p:sp>
      <p:sp>
        <p:nvSpPr>
          <p:cNvPr id="4" name="Text Placeholder 3"/>
          <p:cNvSpPr>
            <a:spLocks noGrp="1"/>
          </p:cNvSpPr>
          <p:nvPr>
            <p:ph type="body" sz="half" idx="2" hasCustomPrompt="1"/>
          </p:nvPr>
        </p:nvSpPr>
        <p:spPr>
          <a:xfrm>
            <a:off x="609760" y="2287791"/>
            <a:ext cx="10972482"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6860" y="5413786"/>
            <a:ext cx="3827605" cy="1093601"/>
          </a:xfrm>
          <a:prstGeom prst="rect">
            <a:avLst/>
          </a:prstGeom>
        </p:spPr>
      </p:pic>
    </p:spTree>
    <p:extLst>
      <p:ext uri="{BB962C8B-B14F-4D97-AF65-F5344CB8AC3E}">
        <p14:creationId xmlns:p14="http://schemas.microsoft.com/office/powerpoint/2010/main" val="780316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3012867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98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136408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176694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7214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9465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8808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8291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522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8352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042051893"/>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491170473"/>
      </p:ext>
    </p:extLst>
  </p:cSld>
  <p:clrMapOvr>
    <a:masterClrMapping/>
  </p:clrMapOvr>
  <p:transition spd="slow">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329214844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1380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121592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940490088"/>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590900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968956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Oval 20"/>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391144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Categories-alt">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2" name="Text Placeholder 2"/>
          <p:cNvSpPr>
            <a:spLocks noGrp="1"/>
          </p:cNvSpPr>
          <p:nvPr>
            <p:ph type="body" sz="quarter" idx="20"/>
          </p:nvPr>
        </p:nvSpPr>
        <p:spPr>
          <a:xfrm>
            <a:off x="8970551"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8" name="Oval 27"/>
          <p:cNvSpPr/>
          <p:nvPr userDrawn="1"/>
        </p:nvSpPr>
        <p:spPr>
          <a:xfrm>
            <a:off x="386108"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9" name="Oval 28"/>
          <p:cNvSpPr/>
          <p:nvPr userDrawn="1"/>
        </p:nvSpPr>
        <p:spPr>
          <a:xfrm>
            <a:off x="3247589"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0" name="Oval 29"/>
          <p:cNvSpPr/>
          <p:nvPr userDrawn="1"/>
        </p:nvSpPr>
        <p:spPr>
          <a:xfrm>
            <a:off x="6109070"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1" name="Oval 30"/>
          <p:cNvSpPr/>
          <p:nvPr userDrawn="1"/>
        </p:nvSpPr>
        <p:spPr>
          <a:xfrm>
            <a:off x="8970551"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3" name="Text Placeholder 2"/>
          <p:cNvSpPr>
            <a:spLocks noGrp="1"/>
          </p:cNvSpPr>
          <p:nvPr>
            <p:ph type="body" sz="quarter" idx="21"/>
          </p:nvPr>
        </p:nvSpPr>
        <p:spPr>
          <a:xfrm>
            <a:off x="6109070"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4" name="Text Placeholder 2"/>
          <p:cNvSpPr>
            <a:spLocks noGrp="1"/>
          </p:cNvSpPr>
          <p:nvPr>
            <p:ph type="body" sz="quarter" idx="22"/>
          </p:nvPr>
        </p:nvSpPr>
        <p:spPr>
          <a:xfrm>
            <a:off x="3247589"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5" name="Text Placeholder 2"/>
          <p:cNvSpPr>
            <a:spLocks noGrp="1"/>
          </p:cNvSpPr>
          <p:nvPr>
            <p:ph type="body" sz="quarter" idx="23"/>
          </p:nvPr>
        </p:nvSpPr>
        <p:spPr>
          <a:xfrm>
            <a:off x="386108" y="4744643"/>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36839771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4818332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7296060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562835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Oval 6"/>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2694013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964170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790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82969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0387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09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674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106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96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551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272875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7907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976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8511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32510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24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2202472460"/>
      </p:ext>
    </p:extLst>
  </p:cSld>
  <p:clrMapOvr>
    <a:masterClrMapping/>
  </p:clrMapOvr>
  <p:transition spd="slow">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63938143"/>
      </p:ext>
    </p:extLst>
  </p:cSld>
  <p:clrMapOvr>
    <a:masterClrMapping/>
  </p:clrMapOvr>
  <p:transition spd="slow">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707866803"/>
      </p:ext>
    </p:extLst>
  </p:cSld>
  <p:clrMapOvr>
    <a:masterClrMapping/>
  </p:clrMapOvr>
  <p:transition spd="slow">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63537537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7832934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278817381"/>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4691"/>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77404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4787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2440889"/>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75842108"/>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40056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6" name="Oval 25"/>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7" name="Oval 26"/>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8" name="Oval 27"/>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3" name="Picture 3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8919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397100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50621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197328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9466231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590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90075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5893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450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2544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272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887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137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78303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357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6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369448187"/>
      </p:ext>
    </p:extLst>
  </p:cSld>
  <p:clrMapOvr>
    <a:masterClrMapping/>
  </p:clrMapOvr>
  <p:transition spd="slow">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13073493"/>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7513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097928807"/>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31482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65440541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546948292"/>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17533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0" i="0" dirty="0">
                <a:solidFill>
                  <a:schemeClr val="tx2"/>
                </a:solidFill>
                <a:latin typeface="Segoe UI" charset="0"/>
                <a:ea typeface="Segoe UI" charset="0"/>
                <a:cs typeface="Segoe UI" charset="0"/>
                <a:hlinkClick r:id="rId4"/>
              </a:rPr>
              <a:t>www.bluemetal.com</a:t>
            </a:r>
            <a:r>
              <a:rPr lang="en-US" sz="1400" b="0" i="0" dirty="0">
                <a:solidFill>
                  <a:schemeClr val="tx2"/>
                </a:solidFill>
                <a:latin typeface="Segoe UI" charset="0"/>
                <a:ea typeface="Segoe UI" charset="0"/>
                <a:cs typeface="Segoe UI" charset="0"/>
              </a:rPr>
              <a:t>  |  Boston / New York / Chicago  |  (866) 252-0111</a:t>
            </a:r>
          </a:p>
        </p:txBody>
      </p:sp>
    </p:spTree>
    <p:extLst>
      <p:ext uri="{BB962C8B-B14F-4D97-AF65-F5344CB8AC3E}">
        <p14:creationId xmlns:p14="http://schemas.microsoft.com/office/powerpoint/2010/main" val="2055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Tree>
    <p:extLst>
      <p:ext uri="{BB962C8B-B14F-4D97-AF65-F5344CB8AC3E}">
        <p14:creationId xmlns:p14="http://schemas.microsoft.com/office/powerpoint/2010/main" val="103708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952446"/>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44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endParaRPr lang="en-US"/>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fld id="{21A9685C-3EF1-44B4-A9AE-9F6EADE97F80}" type="slidenum">
              <a:rPr lang="en-US" smtClean="0"/>
              <a:t>‹#›</a:t>
            </a:fld>
            <a:endParaRPr lang="en-US"/>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335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image" Target="../media/image30.pn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3.xml"/><Relationship Id="rId21" Type="http://schemas.openxmlformats.org/officeDocument/2006/relationships/slideLayout" Target="../slideLayouts/slideLayout148.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63" Type="http://schemas.openxmlformats.org/officeDocument/2006/relationships/slideLayout" Target="../slideLayouts/slideLayout190.xml"/><Relationship Id="rId68" Type="http://schemas.openxmlformats.org/officeDocument/2006/relationships/slideLayout" Target="../slideLayouts/slideLayout195.xml"/><Relationship Id="rId84" Type="http://schemas.openxmlformats.org/officeDocument/2006/relationships/slideLayout" Target="../slideLayouts/slideLayout211.xml"/><Relationship Id="rId89" Type="http://schemas.openxmlformats.org/officeDocument/2006/relationships/slideLayout" Target="../slideLayouts/slideLayout216.xml"/><Relationship Id="rId7" Type="http://schemas.openxmlformats.org/officeDocument/2006/relationships/slideLayout" Target="../slideLayouts/slideLayout134.xml"/><Relationship Id="rId71" Type="http://schemas.openxmlformats.org/officeDocument/2006/relationships/slideLayout" Target="../slideLayouts/slideLayout198.xml"/><Relationship Id="rId92" Type="http://schemas.openxmlformats.org/officeDocument/2006/relationships/slideLayout" Target="../slideLayouts/slideLayout219.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9" Type="http://schemas.openxmlformats.org/officeDocument/2006/relationships/slideLayout" Target="../slideLayouts/slideLayout156.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slideLayout" Target="../slideLayouts/slideLayout193.xml"/><Relationship Id="rId74" Type="http://schemas.openxmlformats.org/officeDocument/2006/relationships/slideLayout" Target="../slideLayouts/slideLayout201.xml"/><Relationship Id="rId79" Type="http://schemas.openxmlformats.org/officeDocument/2006/relationships/slideLayout" Target="../slideLayouts/slideLayout206.xml"/><Relationship Id="rId87" Type="http://schemas.openxmlformats.org/officeDocument/2006/relationships/slideLayout" Target="../slideLayouts/slideLayout214.xml"/><Relationship Id="rId102" Type="http://schemas.openxmlformats.org/officeDocument/2006/relationships/slideLayout" Target="../slideLayouts/slideLayout229.xml"/><Relationship Id="rId5" Type="http://schemas.openxmlformats.org/officeDocument/2006/relationships/slideLayout" Target="../slideLayouts/slideLayout132.xml"/><Relationship Id="rId61" Type="http://schemas.openxmlformats.org/officeDocument/2006/relationships/slideLayout" Target="../slideLayouts/slideLayout188.xml"/><Relationship Id="rId82" Type="http://schemas.openxmlformats.org/officeDocument/2006/relationships/slideLayout" Target="../slideLayouts/slideLayout209.xml"/><Relationship Id="rId90" Type="http://schemas.openxmlformats.org/officeDocument/2006/relationships/slideLayout" Target="../slideLayouts/slideLayout217.xml"/><Relationship Id="rId95" Type="http://schemas.openxmlformats.org/officeDocument/2006/relationships/slideLayout" Target="../slideLayouts/slideLayout222.xml"/><Relationship Id="rId19" Type="http://schemas.openxmlformats.org/officeDocument/2006/relationships/slideLayout" Target="../slideLayouts/slideLayout14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69" Type="http://schemas.openxmlformats.org/officeDocument/2006/relationships/slideLayout" Target="../slideLayouts/slideLayout196.xml"/><Relationship Id="rId77" Type="http://schemas.openxmlformats.org/officeDocument/2006/relationships/slideLayout" Target="../slideLayouts/slideLayout204.xml"/><Relationship Id="rId100" Type="http://schemas.openxmlformats.org/officeDocument/2006/relationships/slideLayout" Target="../slideLayouts/slideLayout227.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72" Type="http://schemas.openxmlformats.org/officeDocument/2006/relationships/slideLayout" Target="../slideLayouts/slideLayout199.xml"/><Relationship Id="rId80" Type="http://schemas.openxmlformats.org/officeDocument/2006/relationships/slideLayout" Target="../slideLayouts/slideLayout207.xml"/><Relationship Id="rId85" Type="http://schemas.openxmlformats.org/officeDocument/2006/relationships/slideLayout" Target="../slideLayouts/slideLayout212.xml"/><Relationship Id="rId93" Type="http://schemas.openxmlformats.org/officeDocument/2006/relationships/slideLayout" Target="../slideLayouts/slideLayout220.xml"/><Relationship Id="rId98" Type="http://schemas.openxmlformats.org/officeDocument/2006/relationships/slideLayout" Target="../slideLayouts/slideLayout22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 Id="rId67" Type="http://schemas.openxmlformats.org/officeDocument/2006/relationships/slideLayout" Target="../slideLayouts/slideLayout194.xml"/><Relationship Id="rId103" Type="http://schemas.openxmlformats.org/officeDocument/2006/relationships/theme" Target="../theme/theme3.xml"/><Relationship Id="rId20" Type="http://schemas.openxmlformats.org/officeDocument/2006/relationships/slideLayout" Target="../slideLayouts/slideLayout147.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70" Type="http://schemas.openxmlformats.org/officeDocument/2006/relationships/slideLayout" Target="../slideLayouts/slideLayout197.xml"/><Relationship Id="rId75" Type="http://schemas.openxmlformats.org/officeDocument/2006/relationships/slideLayout" Target="../slideLayouts/slideLayout202.xml"/><Relationship Id="rId83" Type="http://schemas.openxmlformats.org/officeDocument/2006/relationships/slideLayout" Target="../slideLayouts/slideLayout210.xml"/><Relationship Id="rId88" Type="http://schemas.openxmlformats.org/officeDocument/2006/relationships/slideLayout" Target="../slideLayouts/slideLayout215.xml"/><Relationship Id="rId91" Type="http://schemas.openxmlformats.org/officeDocument/2006/relationships/slideLayout" Target="../slideLayouts/slideLayout218.xml"/><Relationship Id="rId96" Type="http://schemas.openxmlformats.org/officeDocument/2006/relationships/slideLayout" Target="../slideLayouts/slideLayout22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10" Type="http://schemas.openxmlformats.org/officeDocument/2006/relationships/slideLayout" Target="../slideLayouts/slideLayout137.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slideLayout" Target="../slideLayouts/slideLayout192.xml"/><Relationship Id="rId73" Type="http://schemas.openxmlformats.org/officeDocument/2006/relationships/slideLayout" Target="../slideLayouts/slideLayout200.xml"/><Relationship Id="rId78" Type="http://schemas.openxmlformats.org/officeDocument/2006/relationships/slideLayout" Target="../slideLayouts/slideLayout205.xml"/><Relationship Id="rId81" Type="http://schemas.openxmlformats.org/officeDocument/2006/relationships/slideLayout" Target="../slideLayouts/slideLayout208.xml"/><Relationship Id="rId86" Type="http://schemas.openxmlformats.org/officeDocument/2006/relationships/slideLayout" Target="../slideLayouts/slideLayout213.xml"/><Relationship Id="rId94" Type="http://schemas.openxmlformats.org/officeDocument/2006/relationships/slideLayout" Target="../slideLayouts/slideLayout221.xml"/><Relationship Id="rId99" Type="http://schemas.openxmlformats.org/officeDocument/2006/relationships/slideLayout" Target="../slideLayouts/slideLayout226.xml"/><Relationship Id="rId101" Type="http://schemas.openxmlformats.org/officeDocument/2006/relationships/slideLayout" Target="../slideLayouts/slideLayout22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9" Type="http://schemas.openxmlformats.org/officeDocument/2006/relationships/slideLayout" Target="../slideLayouts/slideLayout166.xml"/><Relationship Id="rId34" Type="http://schemas.openxmlformats.org/officeDocument/2006/relationships/slideLayout" Target="../slideLayouts/slideLayout161.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76" Type="http://schemas.openxmlformats.org/officeDocument/2006/relationships/slideLayout" Target="../slideLayouts/slideLayout203.xml"/><Relationship Id="rId97" Type="http://schemas.openxmlformats.org/officeDocument/2006/relationships/slideLayout" Target="../slideLayouts/slideLayout2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34" Type="http://schemas.openxmlformats.org/officeDocument/2006/relationships/theme" Target="../theme/theme4.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1891264C-19A5-49FC-A06E-3774847A3316}" type="datetimeFigureOut">
              <a:rPr lang="en-US" smtClean="0"/>
              <a:t>11/18/2017</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21A9685C-3EF1-44B4-A9AE-9F6EADE97F80}" type="slidenum">
              <a:rPr lang="en-US" smtClean="0"/>
              <a:t>‹#›</a:t>
            </a:fld>
            <a:endParaRPr lang="en-US"/>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1717449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928"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8" r:id="rId97"/>
    <p:sldLayoutId id="2147483760" r:id="rId98"/>
    <p:sldLayoutId id="2147483762" r:id="rId99"/>
    <p:sldLayoutId id="2147483763" r:id="rId100"/>
    <p:sldLayoutId id="2147483929" r:id="rId101"/>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8"/>
          <a:stretch>
            <a:fillRect/>
          </a:stretch>
        </p:blipFill>
        <p:spPr>
          <a:xfrm>
            <a:off x="9073643" y="5695991"/>
            <a:ext cx="2627604" cy="786452"/>
          </a:xfrm>
          <a:prstGeom prst="rect">
            <a:avLst/>
          </a:prstGeom>
        </p:spPr>
      </p:pic>
      <p:sp>
        <p:nvSpPr>
          <p:cNvPr id="3" name="TextBox 2"/>
          <p:cNvSpPr txBox="1"/>
          <p:nvPr/>
        </p:nvSpPr>
        <p:spPr>
          <a:xfrm>
            <a:off x="9763014" y="6407985"/>
            <a:ext cx="1914498" cy="369332"/>
          </a:xfrm>
          <a:prstGeom prst="rect">
            <a:avLst/>
          </a:prstGeom>
          <a:noFill/>
        </p:spPr>
        <p:txBody>
          <a:bodyPr wrap="none" rtlCol="0">
            <a:spAutoFit/>
          </a:bodyPr>
          <a:lstStyle/>
          <a:p>
            <a:r>
              <a:rPr lang="en-US" cap="small" dirty="0">
                <a:solidFill>
                  <a:srgbClr val="375EA5"/>
                </a:solidFill>
              </a:rPr>
              <a:t>National Practice</a:t>
            </a:r>
          </a:p>
        </p:txBody>
      </p:sp>
    </p:spTree>
    <p:extLst>
      <p:ext uri="{BB962C8B-B14F-4D97-AF65-F5344CB8AC3E}">
        <p14:creationId xmlns:p14="http://schemas.microsoft.com/office/powerpoint/2010/main" val="40786576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21D3B78D-41B3-8644-954B-12DAA7C94D90}" type="datetimeFigureOut">
              <a:rPr lang="en-US" smtClean="0">
                <a:solidFill>
                  <a:srgbClr val="4A494F">
                    <a:tint val="75000"/>
                  </a:srgbClr>
                </a:solidFill>
              </a:rPr>
              <a:pPr/>
              <a:t>11/18/2017</a:t>
            </a:fld>
            <a:endParaRPr lang="en-US">
              <a:solidFill>
                <a:srgbClr val="4A494F">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DCFEAA38-F105-B848-B342-7884E8437A8B}" type="slidenum">
              <a:rPr lang="en-US" smtClean="0">
                <a:solidFill>
                  <a:srgbClr val="4A494F">
                    <a:tint val="75000"/>
                  </a:srgbClr>
                </a:solidFill>
              </a:rPr>
              <a:pPr/>
              <a:t>‹#›</a:t>
            </a:fld>
            <a:endParaRPr lang="en-US">
              <a:solidFill>
                <a:srgbClr val="4A494F">
                  <a:tint val="75000"/>
                </a:srgbClr>
              </a:solidFill>
            </a:endParaRP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solidFill>
                <a:srgbClr val="4A494F">
                  <a:tint val="75000"/>
                </a:srgbClr>
              </a:solidFill>
            </a:endParaRPr>
          </a:p>
        </p:txBody>
      </p:sp>
    </p:spTree>
    <p:extLst>
      <p:ext uri="{BB962C8B-B14F-4D97-AF65-F5344CB8AC3E}">
        <p14:creationId xmlns:p14="http://schemas.microsoft.com/office/powerpoint/2010/main" val="17204416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 id="2147483851" r:id="rId60"/>
    <p:sldLayoutId id="2147483852" r:id="rId61"/>
    <p:sldLayoutId id="2147483853" r:id="rId62"/>
    <p:sldLayoutId id="2147483854" r:id="rId63"/>
    <p:sldLayoutId id="2147483855" r:id="rId64"/>
    <p:sldLayoutId id="2147483856" r:id="rId65"/>
    <p:sldLayoutId id="2147483857" r:id="rId66"/>
    <p:sldLayoutId id="2147483858" r:id="rId67"/>
    <p:sldLayoutId id="2147483859" r:id="rId68"/>
    <p:sldLayoutId id="2147483860" r:id="rId69"/>
    <p:sldLayoutId id="2147483861" r:id="rId70"/>
    <p:sldLayoutId id="2147483862" r:id="rId71"/>
    <p:sldLayoutId id="2147483863" r:id="rId72"/>
    <p:sldLayoutId id="2147483864" r:id="rId73"/>
    <p:sldLayoutId id="2147483865" r:id="rId74"/>
    <p:sldLayoutId id="2147483866" r:id="rId75"/>
    <p:sldLayoutId id="2147483867" r:id="rId76"/>
    <p:sldLayoutId id="2147483868" r:id="rId77"/>
    <p:sldLayoutId id="2147483869" r:id="rId78"/>
    <p:sldLayoutId id="2147483870" r:id="rId79"/>
    <p:sldLayoutId id="2147483871" r:id="rId80"/>
    <p:sldLayoutId id="2147483872" r:id="rId81"/>
    <p:sldLayoutId id="2147483873" r:id="rId82"/>
    <p:sldLayoutId id="2147483874" r:id="rId83"/>
    <p:sldLayoutId id="2147483875" r:id="rId84"/>
    <p:sldLayoutId id="2147483876" r:id="rId85"/>
    <p:sldLayoutId id="2147483877" r:id="rId86"/>
    <p:sldLayoutId id="2147483878" r:id="rId87"/>
    <p:sldLayoutId id="2147483879" r:id="rId88"/>
    <p:sldLayoutId id="2147483880" r:id="rId89"/>
    <p:sldLayoutId id="2147483881" r:id="rId90"/>
    <p:sldLayoutId id="2147483882"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892" r:id="rId101"/>
    <p:sldLayoutId id="2147483893" r:id="rId102"/>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744021" y="6411362"/>
            <a:ext cx="3991352" cy="205184"/>
          </a:xfrm>
          <a:prstGeom prst="rect">
            <a:avLst/>
          </a:prstGeom>
        </p:spPr>
        <p:txBody>
          <a:bodyPr vert="horz" lIns="91440" tIns="45720" rIns="91440" bIns="45720" rtlCol="0" anchor="ctr"/>
          <a:lstStyle>
            <a:lvl1pPr algn="l">
              <a:defRPr sz="11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
        <p:nvSpPr>
          <p:cNvPr id="8" name="Slide Number Placeholder 5"/>
          <p:cNvSpPr>
            <a:spLocks noGrp="1"/>
          </p:cNvSpPr>
          <p:nvPr>
            <p:ph type="sldNum" sz="quarter" idx="4"/>
          </p:nvPr>
        </p:nvSpPr>
        <p:spPr>
          <a:xfrm>
            <a:off x="331932" y="6411362"/>
            <a:ext cx="412089" cy="205184"/>
          </a:xfrm>
          <a:prstGeom prst="rect">
            <a:avLst/>
          </a:prstGeom>
        </p:spPr>
        <p:txBody>
          <a:bodyPr vert="horz" lIns="91440" tIns="45720" rIns="91440" bIns="45720" rtlCol="0" anchor="ctr"/>
          <a:lstStyle>
            <a:lvl1pPr algn="l">
              <a:defRPr sz="14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400" b="0" i="0" u="none" strike="noStrike" kern="1200" cap="none" spc="0" normalizeH="0" baseline="3000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9398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99.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xml"/><Relationship Id="rId1" Type="http://schemas.openxmlformats.org/officeDocument/2006/relationships/slideLayout" Target="../slideLayouts/slideLayout138.xml"/><Relationship Id="rId5" Type="http://schemas.openxmlformats.org/officeDocument/2006/relationships/image" Target="../media/image71.wmf"/><Relationship Id="rId4" Type="http://schemas.openxmlformats.org/officeDocument/2006/relationships/image" Target="../media/image7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hyperlink" Target="mailto:beth.Wolfset@insight.com" TargetMode="External"/><Relationship Id="rId2" Type="http://schemas.openxmlformats.org/officeDocument/2006/relationships/notesSlide" Target="../notesSlides/notesSlide12.xml"/><Relationship Id="rId1" Type="http://schemas.openxmlformats.org/officeDocument/2006/relationships/slideLayout" Target="../slideLayouts/slideLayout221.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01.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4.xml"/><Relationship Id="rId1" Type="http://schemas.openxmlformats.org/officeDocument/2006/relationships/slideLayout" Target="../slideLayouts/slideLayout13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6.xml"/><Relationship Id="rId1" Type="http://schemas.openxmlformats.org/officeDocument/2006/relationships/slideLayout" Target="../slideLayouts/slideLayout133.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39" y="2582874"/>
            <a:ext cx="4738722" cy="1094932"/>
          </a:xfrm>
          <a:prstGeom prst="rect">
            <a:avLst/>
          </a:prstGeom>
        </p:spPr>
      </p:pic>
      <p:sp>
        <p:nvSpPr>
          <p:cNvPr id="4" name="Title 3"/>
          <p:cNvSpPr txBox="1">
            <a:spLocks/>
          </p:cNvSpPr>
          <p:nvPr/>
        </p:nvSpPr>
        <p:spPr>
          <a:xfrm>
            <a:off x="429558" y="1131481"/>
            <a:ext cx="5734176" cy="4467808"/>
          </a:xfrm>
          <a:prstGeom prst="rect">
            <a:avLst/>
          </a:prstGeom>
          <a:solidFill>
            <a:srgbClr val="004BBB">
              <a:alpha val="60000"/>
            </a:srgbClr>
          </a:solidFill>
          <a:ln>
            <a:noFill/>
          </a:ln>
          <a:effectLst/>
        </p:spPr>
        <p:txBody>
          <a:bodyPr/>
          <a:lst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a:lstStyle>
          <a:p>
            <a:pPr algn="ctr"/>
            <a:r>
              <a:rPr lang="en-US" dirty="0" smtClean="0">
                <a:solidFill>
                  <a:srgbClr val="FFCC00"/>
                </a:solidFill>
              </a:rPr>
              <a:t>What's </a:t>
            </a:r>
            <a:r>
              <a:rPr lang="en-US" dirty="0">
                <a:solidFill>
                  <a:srgbClr val="FFCC00"/>
                </a:solidFill>
              </a:rPr>
              <a:t>a developer to do with that Golden Key?</a:t>
            </a:r>
          </a:p>
          <a:p>
            <a:endParaRPr lang="en-US" sz="2000" dirty="0" smtClean="0">
              <a:solidFill>
                <a:schemeClr val="bg1"/>
              </a:solidFill>
            </a:endParaRPr>
          </a:p>
          <a:p>
            <a:pPr>
              <a:spcBef>
                <a:spcPts val="600"/>
              </a:spcBef>
              <a:spcAft>
                <a:spcPts val="600"/>
              </a:spcAft>
            </a:pPr>
            <a:r>
              <a:rPr lang="en-US" sz="2400" i="1" dirty="0" smtClean="0">
                <a:solidFill>
                  <a:schemeClr val="bg1"/>
                </a:solidFill>
              </a:rPr>
              <a:t>Boston Code Camp – November 18, 2017</a:t>
            </a:r>
            <a:endParaRPr lang="en-US" sz="2400" i="1" dirty="0">
              <a:solidFill>
                <a:schemeClr val="bg1"/>
              </a:solidFill>
            </a:endParaRPr>
          </a:p>
        </p:txBody>
      </p:sp>
      <p:sp>
        <p:nvSpPr>
          <p:cNvPr id="6" name="Text Placeholder 4"/>
          <p:cNvSpPr txBox="1">
            <a:spLocks/>
          </p:cNvSpPr>
          <p:nvPr/>
        </p:nvSpPr>
        <p:spPr>
          <a:xfrm>
            <a:off x="497291" y="4058205"/>
            <a:ext cx="5487829" cy="1267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chemeClr val="bg1"/>
                </a:solidFill>
              </a:rPr>
              <a:t>Beth Wolfset, </a:t>
            </a:r>
            <a:r>
              <a:rPr lang="en-US" sz="2000" dirty="0" smtClean="0">
                <a:solidFill>
                  <a:schemeClr val="bg1"/>
                </a:solidFill>
              </a:rPr>
              <a:t>Data Architect</a:t>
            </a:r>
            <a:br>
              <a:rPr lang="en-US" sz="2000" dirty="0" smtClean="0">
                <a:solidFill>
                  <a:schemeClr val="bg1"/>
                </a:solidFill>
              </a:rPr>
            </a:br>
            <a:r>
              <a:rPr lang="en-US" sz="2000" dirty="0">
                <a:solidFill>
                  <a:schemeClr val="bg1"/>
                </a:solidFill>
              </a:rPr>
              <a:t>Email:</a:t>
            </a:r>
            <a:r>
              <a:rPr lang="en-US" sz="2000" dirty="0" smtClean="0">
                <a:solidFill>
                  <a:schemeClr val="bg1">
                    <a:lumMod val="95000"/>
                  </a:schemeClr>
                </a:solidFill>
              </a:rPr>
              <a:t> </a:t>
            </a:r>
            <a:r>
              <a:rPr lang="en-US" sz="2000" b="1" u="sng" dirty="0" smtClean="0">
                <a:solidFill>
                  <a:schemeClr val="bg1">
                    <a:lumMod val="95000"/>
                  </a:schemeClr>
                </a:solidFill>
              </a:rPr>
              <a:t>beth.wolfset@insight.com</a:t>
            </a:r>
            <a:r>
              <a:rPr lang="en-US" sz="2000" dirty="0" smtClean="0">
                <a:solidFill>
                  <a:schemeClr val="bg1">
                    <a:lumMod val="95000"/>
                  </a:schemeClr>
                </a:solidFill>
              </a:rPr>
              <a:t> </a:t>
            </a:r>
          </a:p>
          <a:p>
            <a:pPr marL="0" indent="0">
              <a:buNone/>
            </a:pPr>
            <a:r>
              <a:rPr lang="en-US" sz="2000" dirty="0" smtClean="0">
                <a:solidFill>
                  <a:schemeClr val="bg1"/>
                </a:solidFill>
              </a:rPr>
              <a:t>Twitter: </a:t>
            </a:r>
            <a:r>
              <a:rPr lang="en-US" sz="2000" b="1" dirty="0">
                <a:solidFill>
                  <a:schemeClr val="bg1"/>
                </a:solidFill>
              </a:rPr>
              <a:t>@</a:t>
            </a:r>
            <a:r>
              <a:rPr lang="en-US" sz="2000" b="1" dirty="0" err="1">
                <a:solidFill>
                  <a:schemeClr val="bg1"/>
                </a:solidFill>
              </a:rPr>
              <a:t>beth_wolfset</a:t>
            </a:r>
            <a:endParaRPr lang="en-US" sz="2000" dirty="0" smtClean="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231467" y="3302444"/>
            <a:ext cx="3555556" cy="3555556"/>
          </a:xfrm>
          <a:prstGeom prst="rect">
            <a:avLst/>
          </a:prstGeom>
        </p:spPr>
      </p:pic>
    </p:spTree>
    <p:extLst>
      <p:ext uri="{BB962C8B-B14F-4D97-AF65-F5344CB8AC3E}">
        <p14:creationId xmlns:p14="http://schemas.microsoft.com/office/powerpoint/2010/main" val="1118489836"/>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smtClean="0"/>
              <a:t>Handling Master Data</a:t>
            </a:r>
            <a:endParaRPr lang="en-US" dirty="0"/>
          </a:p>
        </p:txBody>
      </p:sp>
      <p:sp>
        <p:nvSpPr>
          <p:cNvPr id="19" name="Text Placeholder 8"/>
          <p:cNvSpPr txBox="1">
            <a:spLocks/>
          </p:cNvSpPr>
          <p:nvPr/>
        </p:nvSpPr>
        <p:spPr>
          <a:xfrm>
            <a:off x="3649034" y="2002908"/>
            <a:ext cx="6817117" cy="2177006"/>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ctr">
              <a:lnSpc>
                <a:spcPct val="110000"/>
              </a:lnSpc>
              <a:buFont typeface="Arial" panose="020B0604020202020204" pitchFamily="34" charset="0"/>
              <a:buChar char="•"/>
            </a:pPr>
            <a:r>
              <a:rPr lang="en-US" sz="3600" dirty="0" smtClean="0">
                <a:solidFill>
                  <a:schemeClr val="tx2"/>
                </a:solidFill>
              </a:rPr>
              <a:t>Querying Master Data</a:t>
            </a:r>
          </a:p>
          <a:p>
            <a:pPr marL="457200" indent="-457200" fontAlgn="ctr">
              <a:lnSpc>
                <a:spcPct val="110000"/>
              </a:lnSpc>
              <a:buFont typeface="Arial" panose="020B0604020202020204" pitchFamily="34" charset="0"/>
              <a:buChar char="•"/>
            </a:pPr>
            <a:r>
              <a:rPr lang="en-US" sz="3600" dirty="0" smtClean="0">
                <a:solidFill>
                  <a:schemeClr val="tx2"/>
                </a:solidFill>
              </a:rPr>
              <a:t>Inserting Master Data</a:t>
            </a:r>
          </a:p>
          <a:p>
            <a:pPr marL="457200" indent="-457200" fontAlgn="ctr">
              <a:lnSpc>
                <a:spcPct val="110000"/>
              </a:lnSpc>
              <a:buFont typeface="Arial" panose="020B0604020202020204" pitchFamily="34" charset="0"/>
              <a:buChar char="•"/>
            </a:pPr>
            <a:r>
              <a:rPr lang="en-US" sz="3600" dirty="0" smtClean="0">
                <a:solidFill>
                  <a:schemeClr val="tx2"/>
                </a:solidFill>
              </a:rPr>
              <a:t>Editing Master Data</a:t>
            </a:r>
            <a:endParaRPr lang="en-US" sz="3600" dirty="0">
              <a:solidFill>
                <a:schemeClr val="tx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79" y="3700108"/>
            <a:ext cx="2846832" cy="1999488"/>
          </a:xfrm>
          <a:prstGeom prst="rect">
            <a:avLst/>
          </a:prstGeom>
        </p:spPr>
      </p:pic>
      <p:sp>
        <p:nvSpPr>
          <p:cNvPr id="22" name="TextBox 21"/>
          <p:cNvSpPr txBox="1"/>
          <p:nvPr/>
        </p:nvSpPr>
        <p:spPr>
          <a:xfrm>
            <a:off x="802202" y="3948573"/>
            <a:ext cx="1107440" cy="1005840"/>
          </a:xfrm>
          <a:prstGeom prst="rect">
            <a:avLst/>
          </a:prstGeom>
          <a:solidFill>
            <a:schemeClr val="bg1"/>
          </a:solidFill>
        </p:spPr>
        <p:txBody>
          <a:bodyPr wrap="square" lIns="45720" tIns="0" rIns="0" bIns="0" rtlCol="0">
            <a:noAutofit/>
          </a:bodyPr>
          <a:lstStyle/>
          <a:p>
            <a:pPr algn="ctr"/>
            <a:r>
              <a:rPr lang="en-US" sz="2000" dirty="0" smtClean="0">
                <a:latin typeface="Comic Sans MS" panose="030F0702030302020204" pitchFamily="66" charset="0"/>
              </a:rPr>
              <a:t>Take me to your Data!</a:t>
            </a:r>
            <a:endParaRPr lang="en-US" sz="2000" dirty="0">
              <a:latin typeface="Comic Sans MS" panose="030F0702030302020204" pitchFamily="66" charset="0"/>
            </a:endParaRPr>
          </a:p>
        </p:txBody>
      </p:sp>
      <p:sp>
        <p:nvSpPr>
          <p:cNvPr id="6" name="Text Placeholder 1"/>
          <p:cNvSpPr>
            <a:spLocks noGrp="1"/>
          </p:cNvSpPr>
          <p:nvPr>
            <p:ph type="body" sz="quarter" idx="4294967295"/>
          </p:nvPr>
        </p:nvSpPr>
        <p:spPr>
          <a:xfrm>
            <a:off x="0" y="1069676"/>
            <a:ext cx="12192002" cy="557772"/>
          </a:xfrm>
          <a:prstGeom prst="rect">
            <a:avLst/>
          </a:prstGeom>
        </p:spPr>
        <p:txBody>
          <a:bodyPr/>
          <a:lstStyle/>
          <a:p>
            <a:pPr marL="0" indent="0" algn="ctr">
              <a:buNone/>
            </a:pPr>
            <a:r>
              <a:rPr lang="en-US" dirty="0">
                <a:solidFill>
                  <a:schemeClr val="accent1"/>
                </a:solidFill>
              </a:rPr>
              <a:t>From the Application</a:t>
            </a:r>
          </a:p>
        </p:txBody>
      </p:sp>
      <p:sp>
        <p:nvSpPr>
          <p:cNvPr id="2" name="TextBox 1"/>
          <p:cNvSpPr txBox="1"/>
          <p:nvPr/>
        </p:nvSpPr>
        <p:spPr>
          <a:xfrm>
            <a:off x="6795912" y="4857896"/>
            <a:ext cx="5080000" cy="1200329"/>
          </a:xfrm>
          <a:prstGeom prst="rect">
            <a:avLst/>
          </a:prstGeom>
          <a:noFill/>
        </p:spPr>
        <p:txBody>
          <a:bodyPr wrap="square" rtlCol="0">
            <a:spAutoFit/>
          </a:bodyPr>
          <a:lstStyle/>
          <a:p>
            <a:r>
              <a:rPr lang="en-US" sz="3600" dirty="0" smtClean="0">
                <a:solidFill>
                  <a:srgbClr val="FFCC00"/>
                </a:solidFill>
                <a:latin typeface="Comic Sans MS" panose="030F0702030302020204" pitchFamily="66" charset="0"/>
              </a:rPr>
              <a:t>Questions?</a:t>
            </a:r>
          </a:p>
          <a:p>
            <a:r>
              <a:rPr lang="en-US" sz="3600" dirty="0" smtClean="0">
                <a:solidFill>
                  <a:srgbClr val="FFCC00"/>
                </a:solidFill>
                <a:latin typeface="Comic Sans MS" panose="030F0702030302020204" pitchFamily="66" charset="0"/>
              </a:rPr>
              <a:t>	Time Check?</a:t>
            </a:r>
            <a:endParaRPr lang="en-US" sz="3600" dirty="0">
              <a:solidFill>
                <a:srgbClr val="FFCC00"/>
              </a:solidFill>
              <a:latin typeface="Comic Sans MS" panose="030F0702030302020204" pitchFamily="66" charset="0"/>
            </a:endParaRPr>
          </a:p>
        </p:txBody>
      </p:sp>
    </p:spTree>
    <p:extLst>
      <p:ext uri="{BB962C8B-B14F-4D97-AF65-F5344CB8AC3E}">
        <p14:creationId xmlns:p14="http://schemas.microsoft.com/office/powerpoint/2010/main" val="1456325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6" presetClass="emph" presetSubtype="0" repeatCount="3000" fill="hold" grpId="0" nodeType="withEffect">
                                  <p:stCondLst>
                                    <p:cond delay="0"/>
                                  </p:stCondLst>
                                  <p:childTnLst>
                                    <p:animEffect transition="out" filter="fade">
                                      <p:cBhvr>
                                        <p:cTn id="20" dur="1000" tmFilter="0, 0; .2, .5; .8, .5; 1, 0"/>
                                        <p:tgtEl>
                                          <p:spTgt spid="2"/>
                                        </p:tgtEl>
                                      </p:cBhvr>
                                    </p:animEffect>
                                    <p:animScale>
                                      <p:cBhvr>
                                        <p:cTn id="21"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smtClean="0"/>
              <a:t>Three Ways – Mutually Exclusive</a:t>
            </a:r>
            <a:endParaRPr lang="en-US" dirty="0"/>
          </a:p>
        </p:txBody>
      </p:sp>
      <p:sp>
        <p:nvSpPr>
          <p:cNvPr id="34" name="Flowchart: Document 33"/>
          <p:cNvSpPr/>
          <p:nvPr/>
        </p:nvSpPr>
        <p:spPr>
          <a:xfrm>
            <a:off x="8347092" y="45086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Engineering Classes</a:t>
            </a:r>
          </a:p>
        </p:txBody>
      </p:sp>
      <p:sp>
        <p:nvSpPr>
          <p:cNvPr id="35" name="Flowchart: Document 34"/>
          <p:cNvSpPr/>
          <p:nvPr/>
        </p:nvSpPr>
        <p:spPr>
          <a:xfrm>
            <a:off x="9007510" y="52507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Math Classes</a:t>
            </a:r>
          </a:p>
        </p:txBody>
      </p:sp>
      <p:sp>
        <p:nvSpPr>
          <p:cNvPr id="36" name="Flowchart: Document 35"/>
          <p:cNvSpPr/>
          <p:nvPr/>
        </p:nvSpPr>
        <p:spPr>
          <a:xfrm>
            <a:off x="7980054" y="5927405"/>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Philosophy Classes</a:t>
            </a:r>
          </a:p>
        </p:txBody>
      </p:sp>
      <p:pic>
        <p:nvPicPr>
          <p:cNvPr id="38" name="Picture 6" descr="C:\Users\BWolfset\AppData\Local\Microsoft\Windows\Temporary Internet Files\Content.IE5\HLA8ZE5C\a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50" y="5606009"/>
            <a:ext cx="6731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C:\Users\BWolfset\AppData\Local\Microsoft\Windows\Temporary Internet Files\Content.IE5\RL2JG2CQ\3452703868_7a35db116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1809" y="462512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stCxn id="36" idx="1"/>
          </p:cNvCxnSpPr>
          <p:nvPr/>
        </p:nvCxnSpPr>
        <p:spPr>
          <a:xfrm flipH="1" flipV="1">
            <a:off x="6316780" y="6047510"/>
            <a:ext cx="1663274" cy="186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1"/>
          </p:cNvCxnSpPr>
          <p:nvPr/>
        </p:nvCxnSpPr>
        <p:spPr>
          <a:xfrm flipH="1">
            <a:off x="7345480" y="4814966"/>
            <a:ext cx="1001612" cy="87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1"/>
          </p:cNvCxnSpPr>
          <p:nvPr/>
        </p:nvCxnSpPr>
        <p:spPr>
          <a:xfrm flipH="1" flipV="1">
            <a:off x="6435630" y="5250742"/>
            <a:ext cx="2571880" cy="306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Flowchart: Document 43"/>
          <p:cNvSpPr/>
          <p:nvPr/>
        </p:nvSpPr>
        <p:spPr>
          <a:xfrm>
            <a:off x="3575313" y="5372282"/>
            <a:ext cx="914400" cy="612648"/>
          </a:xfrm>
          <a:prstGeom prst="flowChartDocument">
            <a:avLst/>
          </a:prstGeom>
          <a:gradFill>
            <a:gsLst>
              <a:gs pos="0">
                <a:srgbClr val="D4AF37"/>
              </a:gs>
              <a:gs pos="50000">
                <a:srgbClr val="D4AF37"/>
              </a:gs>
              <a:gs pos="100000">
                <a:srgbClr val="D4AF37"/>
              </a:gs>
            </a:gsLst>
          </a:gradFill>
          <a:ln>
            <a:solidFill>
              <a:srgbClr val="D4AF37">
                <a:alpha val="99000"/>
              </a:srgbClr>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Class List</a:t>
            </a:r>
          </a:p>
        </p:txBody>
      </p:sp>
      <p:cxnSp>
        <p:nvCxnSpPr>
          <p:cNvPr id="45" name="Straight Arrow Connector 44"/>
          <p:cNvCxnSpPr>
            <a:stCxn id="44" idx="3"/>
          </p:cNvCxnSpPr>
          <p:nvPr/>
        </p:nvCxnSpPr>
        <p:spPr>
          <a:xfrm flipV="1">
            <a:off x="4489713" y="5225036"/>
            <a:ext cx="1530089" cy="4535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2" descr="C:\Program Files (x86)\Microsoft Office\MEDIA\CAGCAT10\j0195384.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14" y="4948237"/>
            <a:ext cx="997793" cy="902422"/>
          </a:xfrm>
          <a:prstGeom prst="rect">
            <a:avLst/>
          </a:prstGeom>
          <a:noFill/>
          <a:extLst>
            <a:ext uri="{909E8E84-426E-40DD-AFC4-6F175D3DCCD1}">
              <a14:hiddenFill xmlns:a14="http://schemas.microsoft.com/office/drawing/2010/main">
                <a:solidFill>
                  <a:srgbClr val="FFFFFF"/>
                </a:solidFill>
              </a14:hiddenFill>
            </a:ext>
          </a:extLst>
        </p:spPr>
      </p:pic>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8" name="Right Arrow 57"/>
          <p:cNvSpPr/>
          <p:nvPr/>
        </p:nvSpPr>
        <p:spPr>
          <a:xfrm flipH="1">
            <a:off x="5011787" y="217680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63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4"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Vertically Fragmented</a:t>
            </a:r>
            <a:endParaRPr lang="en-US" dirty="0"/>
          </a:p>
        </p:txBody>
      </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grpSp>
        <p:nvGrpSpPr>
          <p:cNvPr id="48" name="Vertically Fragmented"/>
          <p:cNvGrpSpPr/>
          <p:nvPr/>
        </p:nvGrpSpPr>
        <p:grpSpPr>
          <a:xfrm>
            <a:off x="5040362" y="1554434"/>
            <a:ext cx="4859550" cy="2215527"/>
            <a:chOff x="3516362" y="1554433"/>
            <a:chExt cx="4859550" cy="2215527"/>
          </a:xfrm>
        </p:grpSpPr>
        <p:grpSp>
          <p:nvGrpSpPr>
            <p:cNvPr id="49" name="Vertically Fragmented"/>
            <p:cNvGrpSpPr/>
            <p:nvPr/>
          </p:nvGrpSpPr>
          <p:grpSpPr>
            <a:xfrm>
              <a:off x="5136937" y="1554433"/>
              <a:ext cx="3238975" cy="2215527"/>
              <a:chOff x="5136937" y="1554433"/>
              <a:chExt cx="3238975" cy="2215527"/>
            </a:xfrm>
          </p:grpSpPr>
          <p:sp>
            <p:nvSpPr>
              <p:cNvPr id="51" name="Flowchart: Document 50"/>
              <p:cNvSpPr>
                <a:spLocks noChangeAspect="1"/>
              </p:cNvSpPr>
              <p:nvPr/>
            </p:nvSpPr>
            <p:spPr>
              <a:xfrm>
                <a:off x="6111449" y="3004150"/>
                <a:ext cx="1142999" cy="765810"/>
              </a:xfrm>
              <a:prstGeom prst="flowChartDocument">
                <a:avLst/>
              </a:prstGeom>
              <a:gradFill>
                <a:gsLst>
                  <a:gs pos="50000">
                    <a:srgbClr val="D4AF37"/>
                  </a:gs>
                  <a:gs pos="100000">
                    <a:srgbClr val="D4AF37"/>
                  </a:gs>
                </a:gsLst>
              </a:gradFill>
              <a:ln>
                <a:solidFill>
                  <a:srgbClr val="D4AF37"/>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Plan List</a:t>
                </a:r>
              </a:p>
            </p:txBody>
          </p:sp>
          <p:sp>
            <p:nvSpPr>
              <p:cNvPr id="52" name="Flowchart: Document 51"/>
              <p:cNvSpPr/>
              <p:nvPr/>
            </p:nvSpPr>
            <p:spPr>
              <a:xfrm>
                <a:off x="5136937"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err="1" smtClean="0"/>
                  <a:t>tCustomer</a:t>
                </a:r>
                <a:endParaRPr lang="en-US" sz="1200" dirty="0"/>
              </a:p>
            </p:txBody>
          </p:sp>
          <p:sp>
            <p:nvSpPr>
              <p:cNvPr id="53" name="Flowchart: Document 52"/>
              <p:cNvSpPr/>
              <p:nvPr/>
            </p:nvSpPr>
            <p:spPr>
              <a:xfrm>
                <a:off x="6335612"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Customer </a:t>
                </a:r>
                <a:r>
                  <a:rPr lang="en-US" sz="1200" dirty="0" err="1" smtClean="0"/>
                  <a:t>Config</a:t>
                </a:r>
                <a:endParaRPr lang="en-US" sz="1200" dirty="0"/>
              </a:p>
            </p:txBody>
          </p:sp>
          <p:sp>
            <p:nvSpPr>
              <p:cNvPr id="54" name="Flowchart: Document 53"/>
              <p:cNvSpPr/>
              <p:nvPr/>
            </p:nvSpPr>
            <p:spPr>
              <a:xfrm>
                <a:off x="7461512" y="1554433"/>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Sales </a:t>
                </a:r>
                <a:r>
                  <a:rPr lang="en-US" sz="1200" dirty="0" smtClean="0"/>
                  <a:t>Customer </a:t>
                </a:r>
                <a:r>
                  <a:rPr lang="en-US" sz="1200" dirty="0"/>
                  <a:t>Data </a:t>
                </a:r>
              </a:p>
            </p:txBody>
          </p:sp>
          <p:cxnSp>
            <p:nvCxnSpPr>
              <p:cNvPr id="55" name="Straight Arrow Connector 54"/>
              <p:cNvCxnSpPr/>
              <p:nvPr/>
            </p:nvCxnSpPr>
            <p:spPr>
              <a:xfrm flipH="1">
                <a:off x="6606749" y="2168606"/>
                <a:ext cx="4335"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058025" y="2168606"/>
                <a:ext cx="661640"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91201" y="2044781"/>
                <a:ext cx="539412" cy="95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0" name="Right Arrow 49"/>
            <p:cNvSpPr/>
            <p:nvPr/>
          </p:nvSpPr>
          <p:spPr>
            <a:xfrm flipH="1">
              <a:off x="3516362" y="26149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883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Match and Merge</a:t>
            </a:r>
            <a:endParaRPr lang="en-US" dirty="0"/>
          </a:p>
          <a:p>
            <a:endParaRPr lang="en-US" dirty="0"/>
          </a:p>
        </p:txBody>
      </p:sp>
      <p:grpSp>
        <p:nvGrpSpPr>
          <p:cNvPr id="13" name="Single View"/>
          <p:cNvGrpSpPr/>
          <p:nvPr/>
        </p:nvGrpSpPr>
        <p:grpSpPr>
          <a:xfrm>
            <a:off x="4032512" y="3393676"/>
            <a:ext cx="4295666" cy="2575808"/>
            <a:chOff x="2508512" y="3393676"/>
            <a:chExt cx="4295666" cy="2575808"/>
          </a:xfrm>
        </p:grpSpPr>
        <p:sp>
          <p:nvSpPr>
            <p:cNvPr id="14" name="Flowchart: Document 13"/>
            <p:cNvSpPr/>
            <p:nvPr/>
          </p:nvSpPr>
          <p:spPr>
            <a:xfrm>
              <a:off x="3321310" y="4397834"/>
              <a:ext cx="1917983" cy="1490543"/>
            </a:xfrm>
            <a:prstGeom prst="flowChartDocument">
              <a:avLst/>
            </a:prstGeom>
            <a:solidFill>
              <a:srgbClr val="D4AF37"/>
            </a:solidFill>
            <a:ln>
              <a:solidFill>
                <a:srgbClr val="D4AF37"/>
              </a:solidFill>
            </a:ln>
          </p:spPr>
          <p:style>
            <a:lnRef idx="1">
              <a:schemeClr val="accent6"/>
            </a:lnRef>
            <a:fillRef idx="3">
              <a:schemeClr val="accent6"/>
            </a:fillRef>
            <a:effectRef idx="2">
              <a:schemeClr val="accent6"/>
            </a:effectRef>
            <a:fontRef idx="minor">
              <a:schemeClr val="lt1"/>
            </a:fontRef>
          </p:style>
          <p:txBody>
            <a:bodyPr wrap="square" lIns="91440" tIns="91440" rIns="91440" bIns="0" rtlCol="0" anchor="ctr">
              <a:spAutoFit/>
            </a:bodyPr>
            <a:lstStyle/>
            <a:p>
              <a:r>
                <a:rPr lang="en-US" sz="1200" dirty="0"/>
                <a:t>Name: </a:t>
              </a:r>
              <a:r>
                <a:rPr lang="en-US" sz="1200" dirty="0" smtClean="0"/>
                <a:t>Prof. Severus Snape</a:t>
              </a:r>
              <a:endParaRPr lang="en-US" sz="1200" dirty="0"/>
            </a:p>
            <a:p>
              <a:r>
                <a:rPr lang="en-US" sz="1200" dirty="0" smtClean="0"/>
                <a:t>SSN: 123-45-6789</a:t>
              </a:r>
              <a:endParaRPr lang="en-US" sz="1200" dirty="0"/>
            </a:p>
            <a:p>
              <a:r>
                <a:rPr lang="en-US" sz="1200" dirty="0" err="1" smtClean="0"/>
                <a:t>Emp</a:t>
              </a:r>
              <a:r>
                <a:rPr lang="en-US" sz="1200" dirty="0" smtClean="0"/>
                <a:t> </a:t>
              </a:r>
              <a:r>
                <a:rPr lang="en-US" sz="1200" dirty="0"/>
                <a:t>Id: 456</a:t>
              </a:r>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sz="1200" dirty="0"/>
            </a:p>
            <a:p>
              <a:r>
                <a:rPr lang="en-US" sz="1200" dirty="0" smtClean="0"/>
                <a:t>Degree: Engineering</a:t>
              </a:r>
              <a:endParaRPr lang="en-US" dirty="0"/>
            </a:p>
          </p:txBody>
        </p:sp>
        <p:cxnSp>
          <p:nvCxnSpPr>
            <p:cNvPr id="15" name="Straight Arrow Connector 14"/>
            <p:cNvCxnSpPr>
              <a:stCxn id="21" idx="3"/>
              <a:endCxn id="14" idx="1"/>
            </p:cNvCxnSpPr>
            <p:nvPr/>
          </p:nvCxnSpPr>
          <p:spPr>
            <a:xfrm flipV="1">
              <a:off x="2508512" y="5143106"/>
              <a:ext cx="812798" cy="826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444128" y="4994466"/>
              <a:ext cx="1207725" cy="8603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19942" y="3393676"/>
              <a:ext cx="1984236" cy="10041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8" name="Disparate sources"/>
          <p:cNvGrpSpPr/>
          <p:nvPr/>
        </p:nvGrpSpPr>
        <p:grpSpPr>
          <a:xfrm>
            <a:off x="2203712" y="2945723"/>
            <a:ext cx="7995811" cy="3589983"/>
            <a:chOff x="679712" y="2945723"/>
            <a:chExt cx="7995811" cy="3589983"/>
          </a:xfrm>
        </p:grpSpPr>
        <p:sp>
          <p:nvSpPr>
            <p:cNvPr id="19" name="Flowchart: Document 18"/>
            <p:cNvSpPr/>
            <p:nvPr/>
          </p:nvSpPr>
          <p:spPr>
            <a:xfrm>
              <a:off x="6846723" y="5503791"/>
              <a:ext cx="1828800" cy="1031915"/>
            </a:xfrm>
            <a:prstGeom prst="flowChartDocument">
              <a:avLst/>
            </a:prstGeom>
          </p:spPr>
          <p:style>
            <a:lnRef idx="1">
              <a:schemeClr val="accent1"/>
            </a:lnRef>
            <a:fillRef idx="3">
              <a:schemeClr val="accent1"/>
            </a:fillRef>
            <a:effectRef idx="2">
              <a:schemeClr val="accent1"/>
            </a:effectRef>
            <a:fontRef idx="minor">
              <a:schemeClr val="lt1"/>
            </a:fontRef>
          </p:style>
          <p:txBody>
            <a:bodyPr lIns="91440" tIns="91440" rIns="91440" bIns="0" rtlCol="0" anchor="ctr">
              <a:spAutoFit/>
            </a:bodyPr>
            <a:lstStyle/>
            <a:p>
              <a:r>
                <a:rPr lang="en-US" sz="1200" dirty="0"/>
                <a:t>Name: </a:t>
              </a:r>
              <a:r>
                <a:rPr lang="en-US" sz="1200" dirty="0" smtClean="0"/>
                <a:t>Severus Snape</a:t>
              </a:r>
            </a:p>
            <a:p>
              <a:r>
                <a:rPr lang="en-US" sz="1200" dirty="0" smtClean="0"/>
                <a:t>SSN: 123-45-6789</a:t>
              </a:r>
              <a:endParaRPr lang="en-US" sz="1200" dirty="0"/>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dirty="0"/>
            </a:p>
          </p:txBody>
        </p:sp>
        <p:sp>
          <p:nvSpPr>
            <p:cNvPr id="20" name="Flowchart: Document 19"/>
            <p:cNvSpPr/>
            <p:nvPr/>
          </p:nvSpPr>
          <p:spPr>
            <a:xfrm>
              <a:off x="6792812" y="2945723"/>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S. Snape</a:t>
              </a:r>
              <a:endParaRPr lang="en-US" sz="1200" dirty="0"/>
            </a:p>
            <a:p>
              <a:r>
                <a:rPr lang="en-US" sz="1200" dirty="0" smtClean="0"/>
                <a:t>SSN: 123-45-6789</a:t>
              </a:r>
              <a:endParaRPr lang="en-US" sz="1200" dirty="0"/>
            </a:p>
            <a:p>
              <a:r>
                <a:rPr lang="en-US" sz="1200" dirty="0" smtClean="0"/>
                <a:t>Degree: Engineering</a:t>
              </a:r>
              <a:endParaRPr lang="en-US" dirty="0"/>
            </a:p>
          </p:txBody>
        </p:sp>
        <p:sp>
          <p:nvSpPr>
            <p:cNvPr id="21" name="Flowchart: Document 20"/>
            <p:cNvSpPr/>
            <p:nvPr/>
          </p:nvSpPr>
          <p:spPr>
            <a:xfrm>
              <a:off x="679712" y="5539519"/>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Prof. Snape</a:t>
              </a:r>
              <a:endParaRPr lang="en-US" sz="1200" dirty="0"/>
            </a:p>
            <a:p>
              <a:r>
                <a:rPr lang="en-US" sz="1200" dirty="0" err="1" smtClean="0"/>
                <a:t>Emp</a:t>
              </a:r>
              <a:r>
                <a:rPr lang="en-US" sz="1200" dirty="0" smtClean="0"/>
                <a:t> </a:t>
              </a:r>
              <a:r>
                <a:rPr lang="en-US" sz="1200" dirty="0"/>
                <a:t>Id: 456</a:t>
              </a:r>
            </a:p>
            <a:p>
              <a:r>
                <a:rPr lang="en-US" sz="1200" dirty="0"/>
                <a:t>Phone: </a:t>
              </a:r>
              <a:r>
                <a:rPr lang="en-US" sz="1200" dirty="0" smtClean="0"/>
                <a:t>617-555-1212</a:t>
              </a:r>
              <a:endParaRPr lang="en-US" dirty="0"/>
            </a:p>
          </p:txBody>
        </p:sp>
      </p:grpSp>
      <p:grpSp>
        <p:nvGrpSpPr>
          <p:cNvPr id="22" name="Group 1"/>
          <p:cNvGrpSpPr/>
          <p:nvPr/>
        </p:nvGrpSpPr>
        <p:grpSpPr>
          <a:xfrm>
            <a:off x="5197050" y="4619626"/>
            <a:ext cx="4855263" cy="1629335"/>
            <a:chOff x="3673049" y="4619625"/>
            <a:chExt cx="4855263" cy="1629335"/>
          </a:xfrm>
        </p:grpSpPr>
        <p:sp>
          <p:nvSpPr>
            <p:cNvPr id="23" name="Oval 22"/>
            <p:cNvSpPr/>
            <p:nvPr/>
          </p:nvSpPr>
          <p:spPr>
            <a:xfrm>
              <a:off x="6682949" y="5558762"/>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73049" y="5000625"/>
              <a:ext cx="1845363" cy="4488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673049" y="461962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
          <p:cNvGrpSpPr/>
          <p:nvPr/>
        </p:nvGrpSpPr>
        <p:grpSpPr>
          <a:xfrm>
            <a:off x="2222762" y="4800600"/>
            <a:ext cx="3920864" cy="1259370"/>
            <a:chOff x="698762" y="4800600"/>
            <a:chExt cx="3920864" cy="1259370"/>
          </a:xfrm>
        </p:grpSpPr>
        <p:sp>
          <p:nvSpPr>
            <p:cNvPr id="27" name="Oval 26"/>
            <p:cNvSpPr/>
            <p:nvPr/>
          </p:nvSpPr>
          <p:spPr>
            <a:xfrm>
              <a:off x="698762" y="576469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96874" y="4800600"/>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3"/>
          <p:cNvGrpSpPr/>
          <p:nvPr/>
        </p:nvGrpSpPr>
        <p:grpSpPr>
          <a:xfrm>
            <a:off x="5204088" y="3004150"/>
            <a:ext cx="4772025" cy="2639412"/>
            <a:chOff x="3680087" y="3004150"/>
            <a:chExt cx="4772025" cy="2639412"/>
          </a:xfrm>
        </p:grpSpPr>
        <p:sp>
          <p:nvSpPr>
            <p:cNvPr id="30" name="Oval 29"/>
            <p:cNvSpPr/>
            <p:nvPr/>
          </p:nvSpPr>
          <p:spPr>
            <a:xfrm>
              <a:off x="6606749" y="3004150"/>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08662" y="4448357"/>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80087" y="5372282"/>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9" name="Right Arrow 58"/>
          <p:cNvSpPr/>
          <p:nvPr/>
        </p:nvSpPr>
        <p:spPr>
          <a:xfrm flipH="1">
            <a:off x="5049887" y="30721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12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a:xfrm>
            <a:off x="0" y="383120"/>
            <a:ext cx="12192000" cy="827907"/>
          </a:xfrm>
        </p:spPr>
        <p:txBody>
          <a:bodyPr/>
          <a:lstStyle/>
          <a:p>
            <a:r>
              <a:rPr lang="en-US" dirty="0" smtClean="0"/>
              <a:t>Thank you.</a:t>
            </a:r>
            <a:endParaRPr lang="en-US" dirty="0"/>
          </a:p>
        </p:txBody>
      </p:sp>
      <p:sp>
        <p:nvSpPr>
          <p:cNvPr id="38" name="Text Placeholder 37"/>
          <p:cNvSpPr>
            <a:spLocks noGrp="1"/>
          </p:cNvSpPr>
          <p:nvPr>
            <p:ph type="body" sz="quarter" idx="11"/>
          </p:nvPr>
        </p:nvSpPr>
        <p:spPr>
          <a:xfrm>
            <a:off x="0" y="2127443"/>
            <a:ext cx="6762044" cy="3426690"/>
          </a:xfrm>
        </p:spPr>
        <p:txBody>
          <a:bodyPr>
            <a:normAutofit/>
          </a:bodyPr>
          <a:lstStyle/>
          <a:p>
            <a:r>
              <a:rPr lang="en-US" sz="2800" b="1" dirty="0" smtClean="0"/>
              <a:t>Beth Wolfset</a:t>
            </a:r>
          </a:p>
          <a:p>
            <a:r>
              <a:rPr lang="en-US" sz="2800" b="1" dirty="0" smtClean="0">
                <a:hlinkClick r:id="rId3"/>
              </a:rPr>
              <a:t>beth.wolfset@insight.com</a:t>
            </a:r>
            <a:endParaRPr lang="en-US" sz="2800" b="1" dirty="0" smtClean="0"/>
          </a:p>
          <a:p>
            <a:r>
              <a:rPr lang="en-US" sz="2800" b="1" dirty="0" smtClean="0"/>
              <a:t>Twitter: @</a:t>
            </a:r>
            <a:r>
              <a:rPr lang="en-US" sz="2800" b="1" dirty="0" err="1" smtClean="0"/>
              <a:t>beth_wolfset</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452" y="2349758"/>
            <a:ext cx="1104996" cy="1162151"/>
          </a:xfrm>
          <a:prstGeom prst="rect">
            <a:avLst/>
          </a:prstGeom>
        </p:spPr>
      </p:pic>
      <p:sp>
        <p:nvSpPr>
          <p:cNvPr id="12" name="Text Placeholder 2"/>
          <p:cNvSpPr txBox="1">
            <a:spLocks/>
          </p:cNvSpPr>
          <p:nvPr/>
        </p:nvSpPr>
        <p:spPr>
          <a:xfrm>
            <a:off x="6096000" y="1451113"/>
            <a:ext cx="6096000" cy="4103020"/>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a:buNone/>
              <a:defRPr sz="2000" b="0" i="0" kern="1200" baseline="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800" b="1" dirty="0" smtClean="0">
                <a:solidFill>
                  <a:schemeClr val="accent5"/>
                </a:solidFill>
              </a:rPr>
              <a:t>Upcoming Speaking Engagements!</a:t>
            </a:r>
          </a:p>
          <a:p>
            <a:pPr algn="l"/>
            <a:endParaRPr lang="en-US" sz="1400" dirty="0" smtClean="0">
              <a:solidFill>
                <a:schemeClr val="accent2">
                  <a:lumMod val="75000"/>
                </a:schemeClr>
              </a:solidFill>
            </a:endParaRPr>
          </a:p>
          <a:p>
            <a:pPr algn="l"/>
            <a:r>
              <a:rPr lang="en-US" sz="2400" b="1" dirty="0" smtClean="0">
                <a:solidFill>
                  <a:schemeClr val="accent2">
                    <a:lumMod val="75000"/>
                  </a:schemeClr>
                </a:solidFill>
              </a:rPr>
              <a:t>SQL Saturday Providence – Dec 9</a:t>
            </a:r>
          </a:p>
          <a:p>
            <a:pPr marL="342900" indent="-342900" algn="l">
              <a:buFont typeface="Arial" panose="020B0604020202020204" pitchFamily="34" charset="0"/>
              <a:buChar char="•"/>
            </a:pPr>
            <a:r>
              <a:rPr lang="en-US" sz="2400" b="1" dirty="0">
                <a:solidFill>
                  <a:schemeClr val="accent2">
                    <a:lumMod val="75000"/>
                  </a:schemeClr>
                </a:solidFill>
              </a:rPr>
              <a:t>Master Your Data using </a:t>
            </a:r>
            <a:r>
              <a:rPr lang="en-US" sz="2400" b="1" dirty="0" smtClean="0">
                <a:solidFill>
                  <a:schemeClr val="accent2">
                    <a:lumMod val="75000"/>
                  </a:schemeClr>
                </a:solidFill>
              </a:rPr>
              <a:t>MDS</a:t>
            </a:r>
          </a:p>
          <a:p>
            <a:pPr marL="342900" indent="-342900" algn="l">
              <a:buFont typeface="Arial" panose="020B0604020202020204" pitchFamily="34" charset="0"/>
              <a:buChar char="•"/>
            </a:pPr>
            <a:r>
              <a:rPr lang="en-US" sz="2400" b="1" dirty="0">
                <a:solidFill>
                  <a:schemeClr val="accent2">
                    <a:lumMod val="75000"/>
                  </a:schemeClr>
                </a:solidFill>
              </a:rPr>
              <a:t>Inventory your data with Azure Data </a:t>
            </a:r>
            <a:r>
              <a:rPr lang="en-US" sz="2400" b="1" dirty="0" smtClean="0">
                <a:solidFill>
                  <a:schemeClr val="accent2">
                    <a:lumMod val="75000"/>
                  </a:schemeClr>
                </a:solidFill>
              </a:rPr>
              <a:t>Catalog</a:t>
            </a:r>
          </a:p>
          <a:p>
            <a:pPr algn="l"/>
            <a:endParaRPr lang="en-US" sz="1400" b="1" dirty="0" smtClean="0">
              <a:solidFill>
                <a:schemeClr val="accent2">
                  <a:lumMod val="75000"/>
                </a:schemeClr>
              </a:solidFill>
            </a:endParaRPr>
          </a:p>
          <a:p>
            <a:pPr algn="l"/>
            <a:r>
              <a:rPr lang="en-US" sz="2400" b="1" dirty="0" smtClean="0">
                <a:solidFill>
                  <a:schemeClr val="accent2">
                    <a:lumMod val="75000"/>
                  </a:schemeClr>
                </a:solidFill>
              </a:rPr>
              <a:t>NE SQL Server Users Group – Dec 13</a:t>
            </a:r>
          </a:p>
          <a:p>
            <a:pPr marL="342900" indent="-342900" algn="l">
              <a:buFont typeface="Arial" panose="020B0604020202020204" pitchFamily="34" charset="0"/>
              <a:buChar char="•"/>
            </a:pPr>
            <a:r>
              <a:rPr lang="en-US" sz="2400" b="1" dirty="0">
                <a:solidFill>
                  <a:schemeClr val="accent2">
                    <a:lumMod val="75000"/>
                  </a:schemeClr>
                </a:solidFill>
              </a:rPr>
              <a:t>Data Modelling &amp; Predictive Analytics for Data Professionals</a:t>
            </a:r>
          </a:p>
        </p:txBody>
      </p:sp>
    </p:spTree>
    <p:extLst>
      <p:ext uri="{BB962C8B-B14F-4D97-AF65-F5344CB8AC3E}">
        <p14:creationId xmlns:p14="http://schemas.microsoft.com/office/powerpoint/2010/main" val="41472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5019" y="1322088"/>
            <a:ext cx="10939550" cy="1323439"/>
          </a:xfrm>
          <a:prstGeom prst="rect">
            <a:avLst/>
          </a:prstGeom>
          <a:noFill/>
        </p:spPr>
        <p:txBody>
          <a:bodyPr wrap="square" rtlCol="0">
            <a:spAutoFit/>
          </a:bodyPr>
          <a:lstStyle/>
          <a:p>
            <a:pPr algn="ctr"/>
            <a:r>
              <a:rPr lang="en-US" sz="2000" dirty="0">
                <a:solidFill>
                  <a:schemeClr val="tx2"/>
                </a:solidFill>
                <a:latin typeface="Segoe UI" charset="0"/>
                <a:ea typeface="Segoe UI" charset="0"/>
                <a:cs typeface="Segoe UI" charset="0"/>
              </a:rPr>
              <a:t>Modern technology, craftsman quality.  </a:t>
            </a:r>
          </a:p>
          <a:p>
            <a:pPr algn="ctr"/>
            <a:r>
              <a:rPr lang="en-US" sz="2000" dirty="0">
                <a:solidFill>
                  <a:schemeClr val="tx2"/>
                </a:solidFill>
                <a:latin typeface="Segoe UI" charset="0"/>
                <a:ea typeface="Segoe UI" charset="0"/>
                <a:cs typeface="Segoe UI" charset="0"/>
              </a:rPr>
              <a:t>We’re an interactive design and technology architecture firm matching the most experienced consultants in the industry to the most challenging business and technical problems facing our clients.  Founded August 2010 and as of October 2015 we are an Insight company.</a:t>
            </a:r>
          </a:p>
        </p:txBody>
      </p:sp>
      <p:sp>
        <p:nvSpPr>
          <p:cNvPr id="6" name="Text Placeholder 1"/>
          <p:cNvSpPr>
            <a:spLocks noGrp="1"/>
          </p:cNvSpPr>
          <p:nvPr>
            <p:ph type="body" sz="quarter" idx="10"/>
          </p:nvPr>
        </p:nvSpPr>
        <p:spPr>
          <a:xfrm>
            <a:off x="665019" y="233489"/>
            <a:ext cx="10873452" cy="979443"/>
          </a:xfrm>
        </p:spPr>
        <p:txBody>
          <a:bodyPr>
            <a:normAutofit/>
          </a:bodyPr>
          <a:lstStyle/>
          <a:p>
            <a:r>
              <a:rPr lang="en-US" sz="4000" dirty="0"/>
              <a:t>About </a:t>
            </a:r>
            <a:r>
              <a:rPr lang="en-US" sz="4000" dirty="0" err="1" smtClean="0"/>
              <a:t>BlueMetal</a:t>
            </a:r>
            <a:endParaRPr lang="en-US" sz="2800" i="1" dirty="0"/>
          </a:p>
        </p:txBody>
      </p:sp>
      <p:grpSp>
        <p:nvGrpSpPr>
          <p:cNvPr id="14" name="Group 13"/>
          <p:cNvGrpSpPr/>
          <p:nvPr/>
        </p:nvGrpSpPr>
        <p:grpSpPr>
          <a:xfrm>
            <a:off x="749685" y="3156861"/>
            <a:ext cx="5073160" cy="3161842"/>
            <a:chOff x="4504806" y="453620"/>
            <a:chExt cx="7354829" cy="4583892"/>
          </a:xfrm>
        </p:grpSpPr>
        <p:pic>
          <p:nvPicPr>
            <p:cNvPr id="5" name="Picture 4"/>
            <p:cNvPicPr>
              <a:picLocks noChangeAspect="1"/>
            </p:cNvPicPr>
            <p:nvPr/>
          </p:nvPicPr>
          <p:blipFill>
            <a:blip r:embed="rId3">
              <a:alphaModFix amt="22000"/>
            </a:blip>
            <a:stretch>
              <a:fillRect/>
            </a:stretch>
          </p:blipFill>
          <p:spPr>
            <a:xfrm>
              <a:off x="4504806" y="453620"/>
              <a:ext cx="7354829" cy="4583892"/>
            </a:xfrm>
            <a:prstGeom prst="rect">
              <a:avLst/>
            </a:prstGeom>
          </p:spPr>
        </p:pic>
        <p:sp>
          <p:nvSpPr>
            <p:cNvPr id="7" name="Oval 6"/>
            <p:cNvSpPr/>
            <p:nvPr/>
          </p:nvSpPr>
          <p:spPr>
            <a:xfrm>
              <a:off x="5802283" y="324432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9146770" y="198789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341332" y="159165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028219" y="188932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10748358" y="235760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6582345" y="3345797"/>
            <a:ext cx="4971426" cy="2385268"/>
          </a:xfrm>
          <a:prstGeom prst="rect">
            <a:avLst/>
          </a:prstGeom>
          <a:noFill/>
        </p:spPr>
        <p:txBody>
          <a:bodyPr wrap="square" rtlCol="0">
            <a:spAutoFit/>
          </a:bodyPr>
          <a:lstStyle/>
          <a:p>
            <a:pPr>
              <a:lnSpc>
                <a:spcPct val="150000"/>
              </a:lnSpc>
              <a:spcAft>
                <a:spcPts val="598"/>
              </a:spcAft>
            </a:pP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YEARS IN OPERATION</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5</a:t>
            </a:r>
            <a:r>
              <a:rPr lang="en-US" sz="2400" dirty="0">
                <a:solidFill>
                  <a:schemeClr val="accent1"/>
                </a:solidFill>
                <a:latin typeface="Segoe UI" charset="0"/>
                <a:ea typeface="Segoe UI" charset="0"/>
                <a:cs typeface="Segoe UI" charset="0"/>
              </a:rPr>
              <a:t>  |  LOCATIONS</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SERVICE AREAS</a:t>
            </a:r>
          </a:p>
          <a:p>
            <a:pPr>
              <a:lnSpc>
                <a:spcPct val="150000"/>
              </a:lnSpc>
              <a:spcAft>
                <a:spcPts val="598"/>
              </a:spcAft>
            </a:pPr>
            <a:r>
              <a:rPr lang="en-US" sz="2400" b="1" dirty="0">
                <a:solidFill>
                  <a:schemeClr val="accent1"/>
                </a:solidFill>
                <a:latin typeface="Segoe UI" charset="0"/>
                <a:ea typeface="Segoe UI" charset="0"/>
                <a:cs typeface="Segoe UI" charset="0"/>
              </a:rPr>
              <a:t>4</a:t>
            </a:r>
            <a:r>
              <a:rPr lang="en-US" sz="2400" dirty="0">
                <a:solidFill>
                  <a:schemeClr val="accent1"/>
                </a:solidFill>
                <a:latin typeface="Segoe UI" charset="0"/>
                <a:ea typeface="Segoe UI" charset="0"/>
                <a:cs typeface="Segoe UI" charset="0"/>
              </a:rPr>
              <a:t>  |  INDUSTRY SPECIALIZATIONS</a:t>
            </a:r>
          </a:p>
        </p:txBody>
      </p:sp>
    </p:spTree>
    <p:extLst>
      <p:ext uri="{BB962C8B-B14F-4D97-AF65-F5344CB8AC3E}">
        <p14:creationId xmlns:p14="http://schemas.microsoft.com/office/powerpoint/2010/main" val="351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2914" y="165324"/>
            <a:ext cx="10515600" cy="638175"/>
          </a:xfrm>
        </p:spPr>
        <p:txBody>
          <a:bodyPr>
            <a:normAutofit/>
          </a:bodyPr>
          <a:lstStyle/>
          <a:p>
            <a:pPr algn="ctr"/>
            <a:r>
              <a:rPr lang="en-US" sz="3600" b="1" dirty="0">
                <a:latin typeface="+mn-lt"/>
              </a:rPr>
              <a:t>Boston Code Camp </a:t>
            </a:r>
            <a:r>
              <a:rPr lang="en-US" sz="3600" b="1" dirty="0" smtClean="0">
                <a:latin typeface="+mn-lt"/>
              </a:rPr>
              <a:t>28 </a:t>
            </a:r>
            <a:r>
              <a:rPr lang="en-US" sz="3600" b="1" dirty="0">
                <a:latin typeface="+mn-lt"/>
              </a:rPr>
              <a:t>- Thanks to our Sponsors!</a:t>
            </a:r>
            <a:endParaRPr lang="en-US" sz="3600" dirty="0">
              <a:latin typeface="+mn-lt"/>
            </a:endParaRPr>
          </a:p>
        </p:txBody>
      </p:sp>
      <p:sp>
        <p:nvSpPr>
          <p:cNvPr id="6" name="Content Placeholder 5"/>
          <p:cNvSpPr>
            <a:spLocks noGrp="1"/>
          </p:cNvSpPr>
          <p:nvPr>
            <p:ph sz="half" idx="2"/>
          </p:nvPr>
        </p:nvSpPr>
        <p:spPr>
          <a:xfrm>
            <a:off x="9287053" y="1079500"/>
            <a:ext cx="2700321" cy="5537200"/>
          </a:xfrm>
        </p:spPr>
        <p:txBody>
          <a:bodyPr/>
          <a:lstStyle/>
          <a:p>
            <a:pPr marL="0" indent="0" algn="ctr">
              <a:buNone/>
            </a:pPr>
            <a:r>
              <a:rPr lang="en-US" sz="2400" dirty="0"/>
              <a:t>I</a:t>
            </a:r>
            <a:r>
              <a:rPr lang="en-US" sz="2400" dirty="0" smtClean="0"/>
              <a:t>n-Kind Donations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184" y="3765684"/>
            <a:ext cx="1652846" cy="855665"/>
          </a:xfrm>
          <a:prstGeom prst="rect">
            <a:avLst/>
          </a:prstGeom>
        </p:spPr>
      </p:pic>
      <p:pic>
        <p:nvPicPr>
          <p:cNvPr id="13" name="Picture 12"/>
          <p:cNvPicPr>
            <a:picLocks noChangeAspect="1"/>
          </p:cNvPicPr>
          <p:nvPr/>
        </p:nvPicPr>
        <p:blipFill>
          <a:blip r:embed="rId4"/>
          <a:stretch>
            <a:fillRect/>
          </a:stretch>
        </p:blipFill>
        <p:spPr>
          <a:xfrm>
            <a:off x="1569208" y="6067106"/>
            <a:ext cx="1165348" cy="515362"/>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914" y="1468411"/>
            <a:ext cx="3951442" cy="129496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2017" y="4943406"/>
            <a:ext cx="1241865" cy="256652"/>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1571" y="3282494"/>
            <a:ext cx="2263153" cy="468663"/>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5089" y="1626052"/>
            <a:ext cx="1735721" cy="452305"/>
          </a:xfrm>
          <a:prstGeom prst="rect">
            <a:avLst/>
          </a:prstGeom>
        </p:spPr>
      </p:pic>
      <p:cxnSp>
        <p:nvCxnSpPr>
          <p:cNvPr id="10" name="Straight Connector 9"/>
          <p:cNvCxnSpPr/>
          <p:nvPr/>
        </p:nvCxnSpPr>
        <p:spPr>
          <a:xfrm>
            <a:off x="8967685" y="1121066"/>
            <a:ext cx="25089" cy="573693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045" y="1453353"/>
            <a:ext cx="2667355" cy="1213647"/>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1014" y="5264758"/>
            <a:ext cx="1788833" cy="39950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44000" y="3012868"/>
            <a:ext cx="2857899" cy="762106"/>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519" y="4059190"/>
            <a:ext cx="2715960" cy="452660"/>
          </a:xfrm>
          <a:prstGeom prst="rect">
            <a:avLst/>
          </a:prstGeom>
        </p:spPr>
      </p:pic>
      <p:cxnSp>
        <p:nvCxnSpPr>
          <p:cNvPr id="26" name="Straight Connector 25"/>
          <p:cNvCxnSpPr/>
          <p:nvPr/>
        </p:nvCxnSpPr>
        <p:spPr>
          <a:xfrm flipH="1">
            <a:off x="0" y="4922597"/>
            <a:ext cx="8992774"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14413" y="5249121"/>
            <a:ext cx="1835312" cy="538359"/>
          </a:xfrm>
          <a:prstGeom prst="rect">
            <a:avLst/>
          </a:prstGeom>
        </p:spPr>
      </p:pic>
      <p:pic>
        <p:nvPicPr>
          <p:cNvPr id="1026" name="Picture 2" descr="Image result for slalom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83085" y="4153250"/>
            <a:ext cx="1409345" cy="3816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entric consulting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73359" y="3302735"/>
            <a:ext cx="1785691" cy="2470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vistaprint.com/Sales/Utility/Img.caspx?s=%2fvp%2fimages%2fvp-site%2fcommon%2flogo%2fvistaprint-site-red-209-42-2014-2x.png&amp;w=209&amp;h=42&amp;langid=1&amp;q=0&amp;c=255&amp;hc=004b6ca8&amp;ie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605" y="6148114"/>
            <a:ext cx="1689008" cy="3394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ll5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3663" y="5677351"/>
            <a:ext cx="1326100" cy="1326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8"/>
          <a:stretch>
            <a:fillRect/>
          </a:stretch>
        </p:blipFill>
        <p:spPr>
          <a:xfrm>
            <a:off x="9817560" y="5517512"/>
            <a:ext cx="1510778" cy="1099188"/>
          </a:xfrm>
          <a:prstGeom prst="rect">
            <a:avLst/>
          </a:prstGeom>
        </p:spPr>
      </p:pic>
      <p:pic>
        <p:nvPicPr>
          <p:cNvPr id="1036" name="Picture 12" descr="Image result for manning publications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405675" y="2395812"/>
            <a:ext cx="2334548" cy="2996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vrkix logo"/>
          <p:cNvPicPr>
            <a:picLocks noChangeAspect="1" noChangeArrowheads="1"/>
          </p:cNvPicPr>
          <p:nvPr/>
        </p:nvPicPr>
        <p:blipFill rotWithShape="1">
          <a:blip r:embed="rId20">
            <a:extLst>
              <a:ext uri="{28A0092B-C50C-407E-A947-70E740481C1C}">
                <a14:useLocalDpi xmlns:a14="http://schemas.microsoft.com/office/drawing/2010/main" val="0"/>
              </a:ext>
            </a:extLst>
          </a:blip>
          <a:srcRect t="35407" b="36148"/>
          <a:stretch/>
        </p:blipFill>
        <p:spPr bwMode="auto">
          <a:xfrm>
            <a:off x="9635117" y="4092429"/>
            <a:ext cx="1875664" cy="53352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H="1">
            <a:off x="0" y="2870668"/>
            <a:ext cx="8967686" cy="1079"/>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75239" y="1211483"/>
            <a:ext cx="1296381" cy="369332"/>
          </a:xfrm>
          <a:prstGeom prst="rect">
            <a:avLst/>
          </a:prstGeom>
          <a:noFill/>
        </p:spPr>
        <p:txBody>
          <a:bodyPr wrap="none" rtlCol="0">
            <a:spAutoFit/>
          </a:bodyPr>
          <a:lstStyle/>
          <a:p>
            <a:r>
              <a:rPr lang="en-US" dirty="0" smtClean="0">
                <a:latin typeface="Arial Black" panose="020B0A04020102020204" pitchFamily="34" charset="0"/>
              </a:rPr>
              <a:t>Platinum</a:t>
            </a:r>
            <a:endParaRPr lang="en-US" dirty="0">
              <a:latin typeface="Arial Black" panose="020B0A04020102020204" pitchFamily="34" charset="0"/>
            </a:endParaRPr>
          </a:p>
        </p:txBody>
      </p:sp>
      <p:sp>
        <p:nvSpPr>
          <p:cNvPr id="45" name="TextBox 44"/>
          <p:cNvSpPr txBox="1"/>
          <p:nvPr/>
        </p:nvSpPr>
        <p:spPr>
          <a:xfrm>
            <a:off x="5257800" y="1211483"/>
            <a:ext cx="761747" cy="369332"/>
          </a:xfrm>
          <a:prstGeom prst="rect">
            <a:avLst/>
          </a:prstGeom>
          <a:noFill/>
        </p:spPr>
        <p:txBody>
          <a:bodyPr wrap="none" rtlCol="0">
            <a:spAutoFit/>
          </a:bodyPr>
          <a:lstStyle/>
          <a:p>
            <a:r>
              <a:rPr lang="en-US" dirty="0" smtClean="0">
                <a:latin typeface="Arial Black" panose="020B0A04020102020204" pitchFamily="34" charset="0"/>
              </a:rPr>
              <a:t>Gold</a:t>
            </a:r>
            <a:endParaRPr lang="en-US" dirty="0">
              <a:latin typeface="Arial Black" panose="020B0A04020102020204" pitchFamily="34" charset="0"/>
            </a:endParaRPr>
          </a:p>
        </p:txBody>
      </p:sp>
      <p:sp>
        <p:nvSpPr>
          <p:cNvPr id="46" name="TextBox 45"/>
          <p:cNvSpPr txBox="1"/>
          <p:nvPr/>
        </p:nvSpPr>
        <p:spPr>
          <a:xfrm>
            <a:off x="175239" y="2968117"/>
            <a:ext cx="896849" cy="369332"/>
          </a:xfrm>
          <a:prstGeom prst="rect">
            <a:avLst/>
          </a:prstGeom>
          <a:noFill/>
        </p:spPr>
        <p:txBody>
          <a:bodyPr wrap="none" rtlCol="0">
            <a:spAutoFit/>
          </a:bodyPr>
          <a:lstStyle/>
          <a:p>
            <a:r>
              <a:rPr lang="en-US" dirty="0" smtClean="0">
                <a:latin typeface="Arial Black" panose="020B0A04020102020204" pitchFamily="34" charset="0"/>
              </a:rPr>
              <a:t>Silver</a:t>
            </a:r>
            <a:endParaRPr lang="en-US" dirty="0">
              <a:latin typeface="Arial Black" panose="020B0A04020102020204" pitchFamily="34" charset="0"/>
            </a:endParaRPr>
          </a:p>
        </p:txBody>
      </p:sp>
      <p:sp>
        <p:nvSpPr>
          <p:cNvPr id="47" name="TextBox 46"/>
          <p:cNvSpPr txBox="1"/>
          <p:nvPr/>
        </p:nvSpPr>
        <p:spPr>
          <a:xfrm>
            <a:off x="175239" y="5085692"/>
            <a:ext cx="1058175" cy="369332"/>
          </a:xfrm>
          <a:prstGeom prst="rect">
            <a:avLst/>
          </a:prstGeom>
          <a:noFill/>
        </p:spPr>
        <p:txBody>
          <a:bodyPr wrap="none" rtlCol="0">
            <a:spAutoFit/>
          </a:bodyPr>
          <a:lstStyle/>
          <a:p>
            <a:r>
              <a:rPr lang="en-US" dirty="0" smtClean="0">
                <a:latin typeface="Arial Black" panose="020B0A04020102020204" pitchFamily="34" charset="0"/>
              </a:rPr>
              <a:t>Bronze</a:t>
            </a:r>
            <a:endParaRPr lang="en-US" dirty="0">
              <a:latin typeface="Arial Black" panose="020B0A04020102020204" pitchFamily="34" charset="0"/>
            </a:endParaRPr>
          </a:p>
        </p:txBody>
      </p:sp>
      <p:cxnSp>
        <p:nvCxnSpPr>
          <p:cNvPr id="51" name="Straight Connector 50"/>
          <p:cNvCxnSpPr/>
          <p:nvPr/>
        </p:nvCxnSpPr>
        <p:spPr>
          <a:xfrm flipV="1">
            <a:off x="5029200" y="1121066"/>
            <a:ext cx="1" cy="1750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49156" y="4922598"/>
            <a:ext cx="16543" cy="193540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81672" y="5085692"/>
            <a:ext cx="1415772" cy="369332"/>
          </a:xfrm>
          <a:prstGeom prst="rect">
            <a:avLst/>
          </a:prstGeom>
          <a:noFill/>
        </p:spPr>
        <p:txBody>
          <a:bodyPr wrap="none" rtlCol="0">
            <a:spAutoFit/>
          </a:bodyPr>
          <a:lstStyle/>
          <a:p>
            <a:r>
              <a:rPr lang="en-US" dirty="0" smtClean="0">
                <a:latin typeface="Arial Black" panose="020B0A04020102020204" pitchFamily="34" charset="0"/>
              </a:rPr>
              <a:t>Individual</a:t>
            </a:r>
            <a:endParaRPr lang="en-US" dirty="0">
              <a:latin typeface="Arial Black" panose="020B0A04020102020204" pitchFamily="34" charset="0"/>
            </a:endParaRPr>
          </a:p>
        </p:txBody>
      </p:sp>
      <p:sp>
        <p:nvSpPr>
          <p:cNvPr id="5" name="TextBox 4"/>
          <p:cNvSpPr txBox="1"/>
          <p:nvPr/>
        </p:nvSpPr>
        <p:spPr>
          <a:xfrm>
            <a:off x="6809729" y="5699293"/>
            <a:ext cx="2060308" cy="461665"/>
          </a:xfrm>
          <a:prstGeom prst="rect">
            <a:avLst/>
          </a:prstGeom>
          <a:noFill/>
        </p:spPr>
        <p:txBody>
          <a:bodyPr wrap="none" rtlCol="0">
            <a:spAutoFit/>
          </a:bodyPr>
          <a:lstStyle/>
          <a:p>
            <a:r>
              <a:rPr lang="en-US" sz="2400" dirty="0" smtClean="0"/>
              <a:t>Robert Hurlbut</a:t>
            </a:r>
            <a:endParaRPr lang="en-US" sz="2400" dirty="0"/>
          </a:p>
        </p:txBody>
      </p:sp>
      <p:sp>
        <p:nvSpPr>
          <p:cNvPr id="21" name="Oval 20"/>
          <p:cNvSpPr/>
          <p:nvPr/>
        </p:nvSpPr>
        <p:spPr>
          <a:xfrm>
            <a:off x="620889" y="3549756"/>
            <a:ext cx="2980267" cy="15359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9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50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53410" y="1783080"/>
            <a:ext cx="8497570" cy="4846320"/>
          </a:xfrm>
          <a:prstGeom prst="rect">
            <a:avLst/>
          </a:prstGeom>
        </p:spPr>
      </p:pic>
      <p:sp>
        <p:nvSpPr>
          <p:cNvPr id="10" name="Text Placeholder 1"/>
          <p:cNvSpPr txBox="1">
            <a:spLocks/>
          </p:cNvSpPr>
          <p:nvPr/>
        </p:nvSpPr>
        <p:spPr>
          <a:xfrm>
            <a:off x="0" y="326232"/>
            <a:ext cx="12192000" cy="8279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3200" b="0" i="0" kern="1200">
                <a:solidFill>
                  <a:schemeClr val="accent1"/>
                </a:solidFill>
                <a:latin typeface="+mn-lt"/>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800" dirty="0" smtClean="0">
                <a:latin typeface="Segoe UI" panose="020B0502040204020203" pitchFamily="34" charset="0"/>
                <a:cs typeface="Segoe UI" panose="020B0502040204020203" pitchFamily="34" charset="0"/>
              </a:rPr>
              <a:t>Requirement</a:t>
            </a:r>
            <a:endParaRPr lang="en-US" sz="4800" dirty="0">
              <a:latin typeface="Segoe UI" panose="020B0502040204020203" pitchFamily="34" charset="0"/>
              <a:cs typeface="Segoe UI" panose="020B0502040204020203" pitchFamily="34" charset="0"/>
            </a:endParaRPr>
          </a:p>
        </p:txBody>
      </p:sp>
      <p:sp>
        <p:nvSpPr>
          <p:cNvPr id="12" name="Definition"/>
          <p:cNvSpPr/>
          <p:nvPr/>
        </p:nvSpPr>
        <p:spPr>
          <a:xfrm>
            <a:off x="150775" y="1161556"/>
            <a:ext cx="9042386" cy="461665"/>
          </a:xfrm>
          <a:prstGeom prst="rect">
            <a:avLst/>
          </a:prstGeom>
        </p:spPr>
        <p:txBody>
          <a:bodyPr wrap="square">
            <a:spAutoFit/>
          </a:bodyPr>
          <a:lstStyle/>
          <a:p>
            <a:r>
              <a:rPr lang="en-US" sz="2400" dirty="0" smtClean="0">
                <a:solidFill>
                  <a:schemeClr val="tx2"/>
                </a:solidFill>
                <a:latin typeface="Segoe UI" panose="020B0502040204020203" pitchFamily="34" charset="0"/>
                <a:cs typeface="Segoe UI" panose="020B0502040204020203" pitchFamily="34" charset="0"/>
              </a:rPr>
              <a:t>Create an order entry application</a:t>
            </a:r>
            <a:endParaRPr lang="en-US" sz="2400" dirty="0">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560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4418" y="0"/>
            <a:ext cx="10376948" cy="1360714"/>
          </a:xfrm>
        </p:spPr>
        <p:txBody>
          <a:bodyPr/>
          <a:lstStyle/>
          <a:p>
            <a:pPr algn="l"/>
            <a:r>
              <a:rPr lang="en-US" dirty="0" smtClean="0"/>
              <a:t>JSON Example</a:t>
            </a:r>
            <a:endParaRPr lang="en-US" dirty="0"/>
          </a:p>
        </p:txBody>
      </p:sp>
      <p:sp>
        <p:nvSpPr>
          <p:cNvPr id="4" name="TextBox 3"/>
          <p:cNvSpPr txBox="1"/>
          <p:nvPr/>
        </p:nvSpPr>
        <p:spPr>
          <a:xfrm>
            <a:off x="5899236" y="93460"/>
            <a:ext cx="4368542" cy="6463308"/>
          </a:xfrm>
          <a:prstGeom prst="rect">
            <a:avLst/>
          </a:prstGeom>
          <a:noFill/>
        </p:spPr>
        <p:txBody>
          <a:bodyPr wrap="square" rtlCol="0">
            <a:spAutoFit/>
          </a:bodyPr>
          <a:lstStyle/>
          <a:p>
            <a:r>
              <a:rPr lang="en-US" dirty="0" smtClean="0"/>
              <a:t>{"</a:t>
            </a:r>
            <a:r>
              <a:rPr lang="en-US" dirty="0"/>
              <a:t>customer": {</a:t>
            </a:r>
          </a:p>
          <a:p>
            <a:r>
              <a:rPr lang="en-US" dirty="0"/>
              <a:t>    "name": {</a:t>
            </a:r>
          </a:p>
          <a:p>
            <a:r>
              <a:rPr lang="en-US" dirty="0"/>
              <a:t>      "</a:t>
            </a:r>
            <a:r>
              <a:rPr lang="en-US" dirty="0" err="1"/>
              <a:t>first_name</a:t>
            </a:r>
            <a:r>
              <a:rPr lang="en-US" dirty="0"/>
              <a:t>": "Beth",</a:t>
            </a:r>
          </a:p>
          <a:p>
            <a:r>
              <a:rPr lang="en-US" dirty="0"/>
              <a:t>      "</a:t>
            </a:r>
            <a:r>
              <a:rPr lang="en-US" dirty="0" err="1"/>
              <a:t>last_name</a:t>
            </a:r>
            <a:r>
              <a:rPr lang="en-US" dirty="0"/>
              <a:t>": "Wolfset"</a:t>
            </a:r>
          </a:p>
          <a:p>
            <a:r>
              <a:rPr lang="en-US" dirty="0"/>
              <a:t>    },</a:t>
            </a:r>
          </a:p>
          <a:p>
            <a:r>
              <a:rPr lang="en-US" dirty="0"/>
              <a:t>    </a:t>
            </a:r>
            <a:r>
              <a:rPr lang="en-US" dirty="0" smtClean="0"/>
              <a:t>“</a:t>
            </a:r>
            <a:r>
              <a:rPr lang="en-US" dirty="0" err="1" smtClean="0"/>
              <a:t>custId</a:t>
            </a:r>
            <a:r>
              <a:rPr lang="en-US" dirty="0"/>
              <a:t>": "12345678",</a:t>
            </a:r>
          </a:p>
          <a:p>
            <a:r>
              <a:rPr lang="en-US" dirty="0"/>
              <a:t>    "address": {</a:t>
            </a:r>
          </a:p>
          <a:p>
            <a:r>
              <a:rPr lang="en-US" dirty="0"/>
              <a:t>      "street": "9 Galen Street",</a:t>
            </a:r>
          </a:p>
          <a:p>
            <a:r>
              <a:rPr lang="en-US" dirty="0"/>
              <a:t>      "city": "Watertown",</a:t>
            </a:r>
          </a:p>
          <a:p>
            <a:r>
              <a:rPr lang="en-US" dirty="0"/>
              <a:t>      "state": "MA",</a:t>
            </a:r>
          </a:p>
          <a:p>
            <a:r>
              <a:rPr lang="en-US" dirty="0"/>
              <a:t>      "zip": "02472"</a:t>
            </a:r>
          </a:p>
          <a:p>
            <a:r>
              <a:rPr lang="en-US" dirty="0"/>
              <a:t>    }</a:t>
            </a:r>
          </a:p>
          <a:p>
            <a:r>
              <a:rPr lang="en-US" dirty="0"/>
              <a:t>  </a:t>
            </a:r>
            <a:r>
              <a:rPr lang="en-US" dirty="0" smtClean="0"/>
              <a:t>},</a:t>
            </a:r>
          </a:p>
          <a:p>
            <a:r>
              <a:rPr lang="en-US" dirty="0" smtClean="0"/>
              <a:t>  "type": "order",</a:t>
            </a:r>
          </a:p>
          <a:p>
            <a:r>
              <a:rPr lang="en-US" dirty="0" smtClean="0"/>
              <a:t>  "line item": {</a:t>
            </a:r>
          </a:p>
          <a:p>
            <a:r>
              <a:rPr lang="en-US" dirty="0" smtClean="0"/>
              <a:t>    "product": "Microsoft Surface Pro 4",</a:t>
            </a:r>
          </a:p>
          <a:p>
            <a:r>
              <a:rPr lang="en-US" dirty="0" smtClean="0"/>
              <a:t>    "options": {</a:t>
            </a:r>
          </a:p>
          <a:p>
            <a:r>
              <a:rPr lang="en-US" dirty="0" smtClean="0"/>
              <a:t>      "processor": "Intel Core  M",</a:t>
            </a:r>
          </a:p>
          <a:p>
            <a:r>
              <a:rPr lang="en-US" dirty="0" smtClean="0"/>
              <a:t>      "memory": "4GB",</a:t>
            </a:r>
          </a:p>
          <a:p>
            <a:r>
              <a:rPr lang="en-US" dirty="0" smtClean="0"/>
              <a:t>      "storage": "128GB"</a:t>
            </a:r>
          </a:p>
          <a:p>
            <a:r>
              <a:rPr lang="en-US" dirty="0" smtClean="0"/>
              <a:t>    },</a:t>
            </a:r>
          </a:p>
          <a:p>
            <a:r>
              <a:rPr lang="en-US" dirty="0" smtClean="0"/>
              <a:t>    "price": 799</a:t>
            </a:r>
          </a:p>
          <a:p>
            <a:r>
              <a:rPr lang="en-US" dirty="0" smtClean="0"/>
              <a:t>  } }</a:t>
            </a:r>
            <a:endParaRPr lang="en-US" dirty="0"/>
          </a:p>
        </p:txBody>
      </p:sp>
      <p:grpSp>
        <p:nvGrpSpPr>
          <p:cNvPr id="9" name="Group 8"/>
          <p:cNvGrpSpPr/>
          <p:nvPr/>
        </p:nvGrpSpPr>
        <p:grpSpPr>
          <a:xfrm>
            <a:off x="651214" y="2364072"/>
            <a:ext cx="7169825" cy="542210"/>
            <a:chOff x="651214" y="2364072"/>
            <a:chExt cx="7169825" cy="542210"/>
          </a:xfrm>
        </p:grpSpPr>
        <p:sp>
          <p:nvSpPr>
            <p:cNvPr id="24" name="Oval 23"/>
            <p:cNvSpPr/>
            <p:nvPr/>
          </p:nvSpPr>
          <p:spPr>
            <a:xfrm>
              <a:off x="6964793" y="2581303"/>
              <a:ext cx="856246" cy="324979"/>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51214" y="2364072"/>
              <a:ext cx="4092719" cy="369332"/>
            </a:xfrm>
            <a:prstGeom prst="rect">
              <a:avLst/>
            </a:prstGeom>
            <a:noFill/>
          </p:spPr>
          <p:txBody>
            <a:bodyPr wrap="square" rtlCol="0">
              <a:spAutoFit/>
            </a:bodyPr>
            <a:lstStyle/>
            <a:p>
              <a:r>
                <a:rPr lang="en-US" dirty="0" smtClean="0">
                  <a:solidFill>
                    <a:schemeClr val="accent5">
                      <a:lumMod val="75000"/>
                    </a:schemeClr>
                  </a:solidFill>
                </a:rPr>
                <a:t>Valid State</a:t>
              </a:r>
            </a:p>
          </p:txBody>
        </p:sp>
      </p:grpSp>
      <p:grpSp>
        <p:nvGrpSpPr>
          <p:cNvPr id="14" name="Group 13"/>
          <p:cNvGrpSpPr/>
          <p:nvPr/>
        </p:nvGrpSpPr>
        <p:grpSpPr>
          <a:xfrm>
            <a:off x="651214" y="2290328"/>
            <a:ext cx="7683821" cy="895629"/>
            <a:chOff x="651214" y="2290328"/>
            <a:chExt cx="7683821" cy="895629"/>
          </a:xfrm>
        </p:grpSpPr>
        <p:sp>
          <p:nvSpPr>
            <p:cNvPr id="23" name="Oval 22"/>
            <p:cNvSpPr/>
            <p:nvPr/>
          </p:nvSpPr>
          <p:spPr>
            <a:xfrm>
              <a:off x="6879860" y="2290328"/>
              <a:ext cx="1455175" cy="370341"/>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774843" y="2882789"/>
              <a:ext cx="875071" cy="303168"/>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1214" y="2729434"/>
              <a:ext cx="4182700" cy="369332"/>
            </a:xfrm>
            <a:prstGeom prst="rect">
              <a:avLst/>
            </a:prstGeom>
            <a:noFill/>
          </p:spPr>
          <p:txBody>
            <a:bodyPr wrap="square" rtlCol="0">
              <a:spAutoFit/>
            </a:bodyPr>
            <a:lstStyle/>
            <a:p>
              <a:r>
                <a:rPr lang="en-US" dirty="0" smtClean="0">
                  <a:solidFill>
                    <a:schemeClr val="accent5">
                      <a:lumMod val="75000"/>
                    </a:schemeClr>
                  </a:solidFill>
                </a:rPr>
                <a:t>Valid State, Zip code and City combination</a:t>
              </a:r>
            </a:p>
          </p:txBody>
        </p:sp>
      </p:grpSp>
      <p:grpSp>
        <p:nvGrpSpPr>
          <p:cNvPr id="15" name="Group 14"/>
          <p:cNvGrpSpPr/>
          <p:nvPr/>
        </p:nvGrpSpPr>
        <p:grpSpPr>
          <a:xfrm>
            <a:off x="651214" y="3094796"/>
            <a:ext cx="6969095" cy="1010066"/>
            <a:chOff x="651214" y="3094796"/>
            <a:chExt cx="6969095" cy="1010066"/>
          </a:xfrm>
        </p:grpSpPr>
        <p:sp>
          <p:nvSpPr>
            <p:cNvPr id="26" name="Oval 25"/>
            <p:cNvSpPr/>
            <p:nvPr/>
          </p:nvSpPr>
          <p:spPr>
            <a:xfrm>
              <a:off x="6745238" y="3590283"/>
              <a:ext cx="875071" cy="514579"/>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1214" y="3094796"/>
              <a:ext cx="4182700" cy="369332"/>
            </a:xfrm>
            <a:prstGeom prst="rect">
              <a:avLst/>
            </a:prstGeom>
            <a:noFill/>
          </p:spPr>
          <p:txBody>
            <a:bodyPr wrap="square" rtlCol="0">
              <a:spAutoFit/>
            </a:bodyPr>
            <a:lstStyle/>
            <a:p>
              <a:r>
                <a:rPr lang="en-US" dirty="0" smtClean="0">
                  <a:solidFill>
                    <a:schemeClr val="accent5">
                      <a:lumMod val="75000"/>
                    </a:schemeClr>
                  </a:solidFill>
                </a:rPr>
                <a:t>Valid Transaction types</a:t>
              </a:r>
            </a:p>
          </p:txBody>
        </p:sp>
      </p:grpSp>
      <p:grpSp>
        <p:nvGrpSpPr>
          <p:cNvPr id="8" name="Group 7"/>
          <p:cNvGrpSpPr/>
          <p:nvPr/>
        </p:nvGrpSpPr>
        <p:grpSpPr>
          <a:xfrm>
            <a:off x="651214" y="1484661"/>
            <a:ext cx="7633195" cy="883381"/>
            <a:chOff x="651214" y="1484661"/>
            <a:chExt cx="7633195" cy="883381"/>
          </a:xfrm>
        </p:grpSpPr>
        <p:sp>
          <p:nvSpPr>
            <p:cNvPr id="22" name="Oval 21"/>
            <p:cNvSpPr/>
            <p:nvPr/>
          </p:nvSpPr>
          <p:spPr>
            <a:xfrm>
              <a:off x="6972534" y="1484661"/>
              <a:ext cx="1311875" cy="370341"/>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51214" y="1998710"/>
              <a:ext cx="4182700" cy="369332"/>
            </a:xfrm>
            <a:prstGeom prst="rect">
              <a:avLst/>
            </a:prstGeom>
            <a:noFill/>
          </p:spPr>
          <p:txBody>
            <a:bodyPr wrap="square" rtlCol="0">
              <a:spAutoFit/>
            </a:bodyPr>
            <a:lstStyle/>
            <a:p>
              <a:r>
                <a:rPr lang="en-US" dirty="0" smtClean="0">
                  <a:solidFill>
                    <a:schemeClr val="accent5">
                      <a:lumMod val="75000"/>
                    </a:schemeClr>
                  </a:solidFill>
                </a:rPr>
                <a:t>Customer List</a:t>
              </a:r>
            </a:p>
          </p:txBody>
        </p:sp>
      </p:grpSp>
      <p:grpSp>
        <p:nvGrpSpPr>
          <p:cNvPr id="16" name="Group 15"/>
          <p:cNvGrpSpPr/>
          <p:nvPr/>
        </p:nvGrpSpPr>
        <p:grpSpPr>
          <a:xfrm>
            <a:off x="651214" y="3460158"/>
            <a:ext cx="9095901" cy="1131529"/>
            <a:chOff x="651214" y="3460158"/>
            <a:chExt cx="9095901" cy="1131529"/>
          </a:xfrm>
        </p:grpSpPr>
        <p:sp>
          <p:nvSpPr>
            <p:cNvPr id="13" name="Oval 12"/>
            <p:cNvSpPr/>
            <p:nvPr/>
          </p:nvSpPr>
          <p:spPr>
            <a:xfrm>
              <a:off x="7169911" y="4077108"/>
              <a:ext cx="2577204" cy="514579"/>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51214" y="3460158"/>
              <a:ext cx="4182700" cy="369332"/>
            </a:xfrm>
            <a:prstGeom prst="rect">
              <a:avLst/>
            </a:prstGeom>
            <a:noFill/>
          </p:spPr>
          <p:txBody>
            <a:bodyPr wrap="square" rtlCol="0">
              <a:spAutoFit/>
            </a:bodyPr>
            <a:lstStyle/>
            <a:p>
              <a:r>
                <a:rPr lang="en-US" dirty="0" smtClean="0">
                  <a:solidFill>
                    <a:schemeClr val="accent5">
                      <a:lumMod val="75000"/>
                    </a:schemeClr>
                  </a:solidFill>
                </a:rPr>
                <a:t>Product List</a:t>
              </a:r>
            </a:p>
          </p:txBody>
        </p:sp>
      </p:grpSp>
      <p:grpSp>
        <p:nvGrpSpPr>
          <p:cNvPr id="37" name="Group 36"/>
          <p:cNvGrpSpPr/>
          <p:nvPr/>
        </p:nvGrpSpPr>
        <p:grpSpPr>
          <a:xfrm>
            <a:off x="651214" y="3825520"/>
            <a:ext cx="8736552" cy="2044567"/>
            <a:chOff x="651214" y="3825520"/>
            <a:chExt cx="8736552" cy="2044567"/>
          </a:xfrm>
        </p:grpSpPr>
        <p:sp>
          <p:nvSpPr>
            <p:cNvPr id="28" name="TextBox 27"/>
            <p:cNvSpPr txBox="1"/>
            <p:nvPr/>
          </p:nvSpPr>
          <p:spPr>
            <a:xfrm>
              <a:off x="651214" y="3825520"/>
              <a:ext cx="4182700" cy="369332"/>
            </a:xfrm>
            <a:prstGeom prst="rect">
              <a:avLst/>
            </a:prstGeom>
            <a:noFill/>
          </p:spPr>
          <p:txBody>
            <a:bodyPr wrap="square" rtlCol="0">
              <a:spAutoFit/>
            </a:bodyPr>
            <a:lstStyle/>
            <a:p>
              <a:r>
                <a:rPr lang="en-US" dirty="0" smtClean="0">
                  <a:solidFill>
                    <a:schemeClr val="accent5">
                      <a:lumMod val="75000"/>
                    </a:schemeClr>
                  </a:solidFill>
                </a:rPr>
                <a:t>Product Component</a:t>
              </a:r>
            </a:p>
          </p:txBody>
        </p:sp>
        <p:sp>
          <p:nvSpPr>
            <p:cNvPr id="35" name="Oval 34"/>
            <p:cNvSpPr/>
            <p:nvPr/>
          </p:nvSpPr>
          <p:spPr>
            <a:xfrm>
              <a:off x="7212378" y="4678327"/>
              <a:ext cx="2175388" cy="1191760"/>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51214" y="4190884"/>
            <a:ext cx="6861833" cy="2008351"/>
            <a:chOff x="651214" y="4190884"/>
            <a:chExt cx="6861833" cy="2008351"/>
          </a:xfrm>
        </p:grpSpPr>
        <p:sp>
          <p:nvSpPr>
            <p:cNvPr id="29" name="TextBox 28"/>
            <p:cNvSpPr txBox="1"/>
            <p:nvPr/>
          </p:nvSpPr>
          <p:spPr>
            <a:xfrm>
              <a:off x="651214" y="4190884"/>
              <a:ext cx="4182700" cy="369332"/>
            </a:xfrm>
            <a:prstGeom prst="rect">
              <a:avLst/>
            </a:prstGeom>
            <a:noFill/>
          </p:spPr>
          <p:txBody>
            <a:bodyPr wrap="square" rtlCol="0">
              <a:spAutoFit/>
            </a:bodyPr>
            <a:lstStyle/>
            <a:p>
              <a:r>
                <a:rPr lang="en-US" dirty="0" smtClean="0">
                  <a:solidFill>
                    <a:schemeClr val="accent5">
                      <a:lumMod val="75000"/>
                    </a:schemeClr>
                  </a:solidFill>
                </a:rPr>
                <a:t>Product Pricing</a:t>
              </a:r>
              <a:endParaRPr lang="en-US" dirty="0">
                <a:solidFill>
                  <a:schemeClr val="accent5">
                    <a:lumMod val="75000"/>
                  </a:schemeClr>
                </a:solidFill>
              </a:endParaRPr>
            </a:p>
          </p:txBody>
        </p:sp>
        <p:sp>
          <p:nvSpPr>
            <p:cNvPr id="36" name="Oval 35"/>
            <p:cNvSpPr/>
            <p:nvPr/>
          </p:nvSpPr>
          <p:spPr>
            <a:xfrm>
              <a:off x="6826775" y="5876907"/>
              <a:ext cx="686272" cy="322328"/>
            </a:xfrm>
            <a:prstGeom prst="ellipse">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86762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90" y="1306009"/>
            <a:ext cx="11361420" cy="1082861"/>
          </a:xfrm>
        </p:spPr>
        <p:txBody>
          <a:bodyPr/>
          <a:lstStyle/>
          <a:p>
            <a:r>
              <a:rPr lang="en-US" dirty="0"/>
              <a:t>Across systems, similar objects are manifested with different data structures</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Identifying Common </a:t>
            </a:r>
            <a:r>
              <a:rPr lang="en-US" dirty="0"/>
              <a:t>Data Objects</a:t>
            </a:r>
          </a:p>
        </p:txBody>
      </p:sp>
      <p:grpSp>
        <p:nvGrpSpPr>
          <p:cNvPr id="4" name="Group 3"/>
          <p:cNvGrpSpPr>
            <a:grpSpLocks noChangeAspect="1"/>
          </p:cNvGrpSpPr>
          <p:nvPr/>
        </p:nvGrpSpPr>
        <p:grpSpPr>
          <a:xfrm>
            <a:off x="2018264" y="2324698"/>
            <a:ext cx="8637089" cy="3960069"/>
            <a:chOff x="1583724" y="3087000"/>
            <a:chExt cx="6733691" cy="3486091"/>
          </a:xfrm>
        </p:grpSpPr>
        <p:pic>
          <p:nvPicPr>
            <p:cNvPr id="5" name="Picture 2"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276" y="4060843"/>
              <a:ext cx="1151775" cy="117621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16200000">
              <a:off x="4809068" y="3730628"/>
              <a:ext cx="2064604" cy="1836639"/>
            </a:xfrm>
            <a:prstGeom prst="triangle">
              <a:avLst/>
            </a:prstGeom>
            <a:gradFill flip="none" rotWithShape="1">
              <a:gsLst>
                <a:gs pos="0">
                  <a:srgbClr val="FF0000"/>
                </a:gs>
                <a:gs pos="90417">
                  <a:srgbClr val="7030A0"/>
                </a:gs>
                <a:gs pos="68000">
                  <a:schemeClr val="accent1">
                    <a:lumMod val="60000"/>
                    <a:lumOff val="40000"/>
                  </a:schemeClr>
                </a:gs>
                <a:gs pos="49000">
                  <a:srgbClr val="00B050"/>
                </a:gs>
                <a:gs pos="17000">
                  <a:srgbClr val="F05A1A"/>
                </a:gs>
                <a:gs pos="32000">
                  <a:srgbClr val="FFFF00"/>
                </a:gs>
              </a:gsLst>
              <a:lin ang="0" scaled="1"/>
              <a:tileRect/>
            </a:gradFill>
          </p:spPr>
          <p:style>
            <a:lnRef idx="1">
              <a:schemeClr val="accent1"/>
            </a:lnRef>
            <a:fillRef idx="3">
              <a:schemeClr val="accent1"/>
            </a:fillRef>
            <a:effectRef idx="2">
              <a:schemeClr val="accent1"/>
            </a:effectRef>
            <a:fontRef idx="minor">
              <a:schemeClr val="lt1"/>
            </a:fontRef>
          </p:style>
          <p:txBody>
            <a:bodyPr vert="vert" rtlCol="0" anchor="ctr"/>
            <a:lstStyle/>
            <a:p>
              <a:r>
                <a:rPr lang="en-US" dirty="0"/>
                <a:t>Events</a:t>
              </a:r>
            </a:p>
          </p:txBody>
        </p:sp>
        <p:sp>
          <p:nvSpPr>
            <p:cNvPr id="7" name="Can 6"/>
            <p:cNvSpPr/>
            <p:nvPr/>
          </p:nvSpPr>
          <p:spPr>
            <a:xfrm>
              <a:off x="1583724" y="3221928"/>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Taxonomies &amp;</a:t>
              </a:r>
            </a:p>
            <a:p>
              <a:pPr algn="ctr"/>
              <a:r>
                <a:rPr lang="en-US" sz="1600" dirty="0" smtClean="0">
                  <a:solidFill>
                    <a:schemeClr val="tx2"/>
                  </a:solidFill>
                </a:rPr>
                <a:t>Reference </a:t>
              </a:r>
              <a:r>
                <a:rPr lang="en-US" sz="1600" dirty="0">
                  <a:solidFill>
                    <a:schemeClr val="tx2"/>
                  </a:solidFill>
                </a:rPr>
                <a:t>Data</a:t>
              </a:r>
            </a:p>
          </p:txBody>
        </p:sp>
        <p:cxnSp>
          <p:nvCxnSpPr>
            <p:cNvPr id="8" name="Straight Arrow Connector 7"/>
            <p:cNvCxnSpPr/>
            <p:nvPr/>
          </p:nvCxnSpPr>
          <p:spPr>
            <a:xfrm>
              <a:off x="2282724" y="4008260"/>
              <a:ext cx="1488552" cy="571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661" y="4123785"/>
              <a:ext cx="455837" cy="455837"/>
            </a:xfrm>
            <a:prstGeom prst="rect">
              <a:avLst/>
            </a:prstGeom>
            <a:solidFill>
              <a:schemeClr val="bg1"/>
            </a:solidFill>
            <a:extLst/>
          </p:spPr>
        </p:pic>
        <p:sp>
          <p:nvSpPr>
            <p:cNvPr id="10" name="Can 9"/>
            <p:cNvSpPr/>
            <p:nvPr/>
          </p:nvSpPr>
          <p:spPr>
            <a:xfrm>
              <a:off x="1583725" y="5288084"/>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Business Objects</a:t>
              </a:r>
            </a:p>
          </p:txBody>
        </p:sp>
        <p:cxnSp>
          <p:nvCxnSpPr>
            <p:cNvPr id="11" name="Straight Arrow Connector 10"/>
            <p:cNvCxnSpPr>
              <a:stCxn id="10" idx="1"/>
              <a:endCxn id="5" idx="1"/>
            </p:cNvCxnSpPr>
            <p:nvPr/>
          </p:nvCxnSpPr>
          <p:spPr>
            <a:xfrm flipV="1">
              <a:off x="2282725" y="4648951"/>
              <a:ext cx="1488551" cy="639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891" y="4781221"/>
              <a:ext cx="455837" cy="455837"/>
            </a:xfrm>
            <a:prstGeom prst="rect">
              <a:avLst/>
            </a:prstGeom>
            <a:solidFill>
              <a:schemeClr val="bg1"/>
            </a:solidFill>
            <a:extLst/>
          </p:spPr>
        </p:pic>
        <p:sp>
          <p:nvSpPr>
            <p:cNvPr id="13" name="Can 12"/>
            <p:cNvSpPr/>
            <p:nvPr/>
          </p:nvSpPr>
          <p:spPr>
            <a:xfrm>
              <a:off x="6919416" y="3087000"/>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Logs</a:t>
              </a:r>
            </a:p>
          </p:txBody>
        </p:sp>
        <p:sp>
          <p:nvSpPr>
            <p:cNvPr id="14" name="Can 13"/>
            <p:cNvSpPr/>
            <p:nvPr/>
          </p:nvSpPr>
          <p:spPr>
            <a:xfrm>
              <a:off x="6919416" y="4226777"/>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Auditing</a:t>
              </a:r>
            </a:p>
          </p:txBody>
        </p:sp>
        <p:sp>
          <p:nvSpPr>
            <p:cNvPr id="15" name="Can 14"/>
            <p:cNvSpPr/>
            <p:nvPr/>
          </p:nvSpPr>
          <p:spPr>
            <a:xfrm>
              <a:off x="6919416" y="5368451"/>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Utilization</a:t>
              </a:r>
            </a:p>
          </p:txBody>
        </p:sp>
        <p:sp>
          <p:nvSpPr>
            <p:cNvPr id="16" name="Cloud 15"/>
            <p:cNvSpPr/>
            <p:nvPr/>
          </p:nvSpPr>
          <p:spPr>
            <a:xfrm>
              <a:off x="3455483" y="5288084"/>
              <a:ext cx="2649062" cy="128500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Demographic </a:t>
              </a:r>
              <a:r>
                <a:rPr lang="en-US" dirty="0"/>
                <a:t>Data</a:t>
              </a:r>
            </a:p>
          </p:txBody>
        </p:sp>
      </p:grpSp>
    </p:spTree>
    <p:extLst>
      <p:ext uri="{BB962C8B-B14F-4D97-AF65-F5344CB8AC3E}">
        <p14:creationId xmlns:p14="http://schemas.microsoft.com/office/powerpoint/2010/main" val="288589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73186" y="1355277"/>
            <a:ext cx="8126366" cy="4615106"/>
          </a:xfrm>
        </p:spPr>
        <p:txBody>
          <a:bodyPr/>
          <a:lstStyle/>
          <a:p>
            <a:pPr marL="457200" indent="-457200" algn="l">
              <a:buFont typeface="Arial" panose="020B0604020202020204" pitchFamily="34" charset="0"/>
              <a:buChar char="•"/>
            </a:pPr>
            <a:r>
              <a:rPr lang="en-US" dirty="0" smtClean="0"/>
              <a:t>Minimize inconsistent </a:t>
            </a:r>
            <a:r>
              <a:rPr lang="en-US" dirty="0"/>
              <a:t>definitions and usage across systems</a:t>
            </a:r>
          </a:p>
          <a:p>
            <a:pPr marL="457200" indent="-457200" algn="l">
              <a:buFont typeface="Arial" panose="020B0604020202020204" pitchFamily="34" charset="0"/>
              <a:buChar char="•"/>
            </a:pPr>
            <a:r>
              <a:rPr lang="en-US" dirty="0" smtClean="0"/>
              <a:t>Prevent duplicated efforts</a:t>
            </a:r>
          </a:p>
          <a:p>
            <a:pPr marL="457200" indent="-457200" algn="l">
              <a:buFont typeface="Arial" panose="020B0604020202020204" pitchFamily="34" charset="0"/>
              <a:buChar char="•"/>
            </a:pPr>
            <a:r>
              <a:rPr lang="en-US" dirty="0" smtClean="0"/>
              <a:t>Support data pulled from different sources</a:t>
            </a:r>
            <a:endParaRPr lang="en-US" dirty="0"/>
          </a:p>
          <a:p>
            <a:pPr marL="457200" indent="-457200" algn="l">
              <a:buFont typeface="Arial" panose="020B0604020202020204" pitchFamily="34" charset="0"/>
              <a:buChar char="•"/>
            </a:pPr>
            <a:r>
              <a:rPr lang="en-US" dirty="0" smtClean="0"/>
              <a:t>Protect against bad </a:t>
            </a:r>
            <a:r>
              <a:rPr lang="en-US" dirty="0"/>
              <a:t>or missing </a:t>
            </a:r>
            <a:r>
              <a:rPr lang="en-US" dirty="0" smtClean="0"/>
              <a:t>data</a:t>
            </a:r>
            <a:endParaRPr lang="en-US" dirty="0"/>
          </a:p>
        </p:txBody>
      </p:sp>
      <p:sp>
        <p:nvSpPr>
          <p:cNvPr id="7" name="Text Placeholder 6"/>
          <p:cNvSpPr>
            <a:spLocks noGrp="1"/>
          </p:cNvSpPr>
          <p:nvPr>
            <p:ph type="body" sz="quarter" idx="12"/>
          </p:nvPr>
        </p:nvSpPr>
        <p:spPr/>
        <p:txBody>
          <a:bodyPr/>
          <a:lstStyle/>
          <a:p>
            <a:r>
              <a:rPr lang="en-US" dirty="0" smtClean="0"/>
              <a:t>Why Does the Data Team Care?</a:t>
            </a:r>
            <a:endParaRPr lang="en-US" dirty="0"/>
          </a:p>
        </p:txBody>
      </p:sp>
      <p:grpSp>
        <p:nvGrpSpPr>
          <p:cNvPr id="8" name="Group 7"/>
          <p:cNvGrpSpPr/>
          <p:nvPr/>
        </p:nvGrpSpPr>
        <p:grpSpPr>
          <a:xfrm>
            <a:off x="8126617" y="3370851"/>
            <a:ext cx="2468880" cy="2468880"/>
            <a:chOff x="9017824" y="2169401"/>
            <a:chExt cx="2468880" cy="2468880"/>
          </a:xfrm>
        </p:grpSpPr>
        <p:sp>
          <p:nvSpPr>
            <p:cNvPr id="9" name="Rounded Rectangle 8"/>
            <p:cNvSpPr>
              <a:spLocks noChangeAspect="1"/>
            </p:cNvSpPr>
            <p:nvPr/>
          </p:nvSpPr>
          <p:spPr>
            <a:xfrm rot="2700000">
              <a:off x="9017824" y="2169401"/>
              <a:ext cx="2468880" cy="2468880"/>
            </a:xfrm>
            <a:prstGeom prst="roundRect">
              <a:avLst/>
            </a:prstGeom>
            <a:solidFill>
              <a:srgbClr val="FFDA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47444" y="412715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AHEAD</a:t>
              </a:r>
              <a:endParaRPr lang="en-US" sz="2000" b="1" dirty="0">
                <a:latin typeface="Arial Black" panose="020B0A04020102020204" pitchFamily="34" charset="0"/>
              </a:endParaRPr>
            </a:p>
          </p:txBody>
        </p:sp>
        <p:grpSp>
          <p:nvGrpSpPr>
            <p:cNvPr id="11" name="Group 10"/>
            <p:cNvGrpSpPr/>
            <p:nvPr/>
          </p:nvGrpSpPr>
          <p:grpSpPr>
            <a:xfrm>
              <a:off x="9566464" y="2718041"/>
              <a:ext cx="1371600" cy="1371600"/>
              <a:chOff x="9566464" y="2763731"/>
              <a:chExt cx="1371600" cy="1371600"/>
            </a:xfrm>
          </p:grpSpPr>
          <p:cxnSp>
            <p:nvCxnSpPr>
              <p:cNvPr id="14" name="Straight Arrow Connector 13"/>
              <p:cNvCxnSpPr/>
              <p:nvPr/>
            </p:nvCxnSpPr>
            <p:spPr>
              <a:xfrm>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81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2" name="Rounded Rectangle 11"/>
            <p:cNvSpPr>
              <a:spLocks noChangeAspect="1"/>
            </p:cNvSpPr>
            <p:nvPr/>
          </p:nvSpPr>
          <p:spPr>
            <a:xfrm rot="2700000">
              <a:off x="9154984" y="2306561"/>
              <a:ext cx="2194560" cy="219456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747444" y="241122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CHAOS</a:t>
              </a:r>
            </a:p>
          </p:txBody>
        </p:sp>
      </p:grpSp>
    </p:spTree>
    <p:extLst>
      <p:ext uri="{BB962C8B-B14F-4D97-AF65-F5344CB8AC3E}">
        <p14:creationId xmlns:p14="http://schemas.microsoft.com/office/powerpoint/2010/main" val="29510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90" y="1306009"/>
            <a:ext cx="11361420" cy="1082861"/>
          </a:xfrm>
        </p:spPr>
        <p:txBody>
          <a:bodyPr/>
          <a:lstStyle/>
          <a:p>
            <a:r>
              <a:rPr lang="en-US" dirty="0"/>
              <a:t>Across systems, similar objects are manifested with different data structures</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Identifying Common </a:t>
            </a:r>
            <a:r>
              <a:rPr lang="en-US" dirty="0"/>
              <a:t>Data Objects</a:t>
            </a:r>
          </a:p>
        </p:txBody>
      </p:sp>
      <p:grpSp>
        <p:nvGrpSpPr>
          <p:cNvPr id="4" name="Group 3"/>
          <p:cNvGrpSpPr>
            <a:grpSpLocks noChangeAspect="1"/>
          </p:cNvGrpSpPr>
          <p:nvPr/>
        </p:nvGrpSpPr>
        <p:grpSpPr>
          <a:xfrm>
            <a:off x="2018264" y="2324698"/>
            <a:ext cx="8637089" cy="3960069"/>
            <a:chOff x="1583724" y="3087000"/>
            <a:chExt cx="6733691" cy="3486091"/>
          </a:xfrm>
        </p:grpSpPr>
        <p:pic>
          <p:nvPicPr>
            <p:cNvPr id="5" name="Picture 2"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276" y="4060843"/>
              <a:ext cx="1151775" cy="117621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16200000">
              <a:off x="4809068" y="3730628"/>
              <a:ext cx="2064604" cy="1836639"/>
            </a:xfrm>
            <a:prstGeom prst="triangle">
              <a:avLst/>
            </a:prstGeom>
            <a:gradFill flip="none" rotWithShape="1">
              <a:gsLst>
                <a:gs pos="0">
                  <a:srgbClr val="FF0000"/>
                </a:gs>
                <a:gs pos="90417">
                  <a:srgbClr val="7030A0"/>
                </a:gs>
                <a:gs pos="68000">
                  <a:schemeClr val="accent1">
                    <a:lumMod val="60000"/>
                    <a:lumOff val="40000"/>
                  </a:schemeClr>
                </a:gs>
                <a:gs pos="49000">
                  <a:srgbClr val="00B050"/>
                </a:gs>
                <a:gs pos="17000">
                  <a:srgbClr val="F05A1A"/>
                </a:gs>
                <a:gs pos="32000">
                  <a:srgbClr val="FFFF00"/>
                </a:gs>
              </a:gsLst>
              <a:lin ang="0" scaled="1"/>
              <a:tileRect/>
            </a:gradFill>
          </p:spPr>
          <p:style>
            <a:lnRef idx="1">
              <a:schemeClr val="accent1"/>
            </a:lnRef>
            <a:fillRef idx="3">
              <a:schemeClr val="accent1"/>
            </a:fillRef>
            <a:effectRef idx="2">
              <a:schemeClr val="accent1"/>
            </a:effectRef>
            <a:fontRef idx="minor">
              <a:schemeClr val="lt1"/>
            </a:fontRef>
          </p:style>
          <p:txBody>
            <a:bodyPr vert="vert" rtlCol="0" anchor="ctr"/>
            <a:lstStyle/>
            <a:p>
              <a:r>
                <a:rPr lang="en-US" dirty="0"/>
                <a:t>Events</a:t>
              </a:r>
            </a:p>
          </p:txBody>
        </p:sp>
        <p:sp>
          <p:nvSpPr>
            <p:cNvPr id="7" name="Can 6"/>
            <p:cNvSpPr/>
            <p:nvPr/>
          </p:nvSpPr>
          <p:spPr>
            <a:xfrm>
              <a:off x="1583724" y="3221928"/>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Taxonomies &amp;</a:t>
              </a:r>
            </a:p>
            <a:p>
              <a:pPr algn="ctr"/>
              <a:r>
                <a:rPr lang="en-US" sz="1600" dirty="0" smtClean="0">
                  <a:solidFill>
                    <a:schemeClr val="tx2"/>
                  </a:solidFill>
                </a:rPr>
                <a:t>Reference </a:t>
              </a:r>
              <a:r>
                <a:rPr lang="en-US" sz="1600" dirty="0">
                  <a:solidFill>
                    <a:schemeClr val="tx2"/>
                  </a:solidFill>
                </a:rPr>
                <a:t>Data</a:t>
              </a:r>
            </a:p>
          </p:txBody>
        </p:sp>
        <p:cxnSp>
          <p:nvCxnSpPr>
            <p:cNvPr id="8" name="Straight Arrow Connector 7"/>
            <p:cNvCxnSpPr/>
            <p:nvPr/>
          </p:nvCxnSpPr>
          <p:spPr>
            <a:xfrm>
              <a:off x="2282724" y="4008260"/>
              <a:ext cx="1488552" cy="571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661" y="4123785"/>
              <a:ext cx="455837" cy="455837"/>
            </a:xfrm>
            <a:prstGeom prst="rect">
              <a:avLst/>
            </a:prstGeom>
            <a:solidFill>
              <a:schemeClr val="bg1"/>
            </a:solidFill>
            <a:extLst/>
          </p:spPr>
        </p:pic>
        <p:sp>
          <p:nvSpPr>
            <p:cNvPr id="10" name="Can 9"/>
            <p:cNvSpPr/>
            <p:nvPr/>
          </p:nvSpPr>
          <p:spPr>
            <a:xfrm>
              <a:off x="1583725" y="5288084"/>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Business Objects</a:t>
              </a:r>
            </a:p>
          </p:txBody>
        </p:sp>
        <p:cxnSp>
          <p:nvCxnSpPr>
            <p:cNvPr id="11" name="Straight Arrow Connector 10"/>
            <p:cNvCxnSpPr>
              <a:stCxn id="10" idx="1"/>
              <a:endCxn id="5" idx="1"/>
            </p:cNvCxnSpPr>
            <p:nvPr/>
          </p:nvCxnSpPr>
          <p:spPr>
            <a:xfrm flipV="1">
              <a:off x="2282725" y="4648951"/>
              <a:ext cx="1488551" cy="639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891" y="4781221"/>
              <a:ext cx="455837" cy="455837"/>
            </a:xfrm>
            <a:prstGeom prst="rect">
              <a:avLst/>
            </a:prstGeom>
            <a:solidFill>
              <a:schemeClr val="bg1"/>
            </a:solidFill>
            <a:extLst/>
          </p:spPr>
        </p:pic>
        <p:sp>
          <p:nvSpPr>
            <p:cNvPr id="13" name="Can 12"/>
            <p:cNvSpPr/>
            <p:nvPr/>
          </p:nvSpPr>
          <p:spPr>
            <a:xfrm>
              <a:off x="6919416" y="3087000"/>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Logs</a:t>
              </a:r>
            </a:p>
          </p:txBody>
        </p:sp>
        <p:sp>
          <p:nvSpPr>
            <p:cNvPr id="14" name="Can 13"/>
            <p:cNvSpPr/>
            <p:nvPr/>
          </p:nvSpPr>
          <p:spPr>
            <a:xfrm>
              <a:off x="6919416" y="4226777"/>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Auditing</a:t>
              </a:r>
            </a:p>
          </p:txBody>
        </p:sp>
        <p:sp>
          <p:nvSpPr>
            <p:cNvPr id="15" name="Can 14"/>
            <p:cNvSpPr/>
            <p:nvPr/>
          </p:nvSpPr>
          <p:spPr>
            <a:xfrm>
              <a:off x="6919416" y="5368451"/>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Utilization</a:t>
              </a:r>
            </a:p>
          </p:txBody>
        </p:sp>
        <p:sp>
          <p:nvSpPr>
            <p:cNvPr id="16" name="Cloud 15"/>
            <p:cNvSpPr/>
            <p:nvPr/>
          </p:nvSpPr>
          <p:spPr>
            <a:xfrm>
              <a:off x="3455483" y="5288084"/>
              <a:ext cx="2649062" cy="128500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Demographic </a:t>
              </a:r>
              <a:r>
                <a:rPr lang="en-US" dirty="0"/>
                <a:t>Data</a:t>
              </a:r>
            </a:p>
          </p:txBody>
        </p:sp>
      </p:grpSp>
      <p:sp>
        <p:nvSpPr>
          <p:cNvPr id="18" name="TextBox 17"/>
          <p:cNvSpPr txBox="1"/>
          <p:nvPr/>
        </p:nvSpPr>
        <p:spPr>
          <a:xfrm>
            <a:off x="151927" y="3270159"/>
            <a:ext cx="2316443" cy="646331"/>
          </a:xfrm>
          <a:prstGeom prst="rect">
            <a:avLst/>
          </a:prstGeom>
          <a:noFill/>
        </p:spPr>
        <p:txBody>
          <a:bodyPr wrap="square" rtlCol="0">
            <a:spAutoFit/>
          </a:bodyPr>
          <a:lstStyle/>
          <a:p>
            <a:r>
              <a:rPr lang="en-US" dirty="0" smtClean="0">
                <a:solidFill>
                  <a:schemeClr val="accent5">
                    <a:lumMod val="75000"/>
                  </a:schemeClr>
                </a:solidFill>
                <a:latin typeface="Comic Sans MS" panose="030F0702030302020204" pitchFamily="66" charset="0"/>
              </a:rPr>
              <a:t>Company defined &amp; third party sources</a:t>
            </a:r>
            <a:endParaRPr lang="en-US" dirty="0">
              <a:solidFill>
                <a:schemeClr val="accent5">
                  <a:lumMod val="75000"/>
                </a:schemeClr>
              </a:solidFill>
              <a:latin typeface="Comic Sans MS" panose="030F0702030302020204" pitchFamily="66" charset="0"/>
            </a:endParaRPr>
          </a:p>
        </p:txBody>
      </p:sp>
      <p:sp>
        <p:nvSpPr>
          <p:cNvPr id="19" name="TextBox 18"/>
          <p:cNvSpPr txBox="1"/>
          <p:nvPr/>
        </p:nvSpPr>
        <p:spPr>
          <a:xfrm>
            <a:off x="138841" y="5537021"/>
            <a:ext cx="2078181" cy="369332"/>
          </a:xfrm>
          <a:prstGeom prst="rect">
            <a:avLst/>
          </a:prstGeom>
          <a:noFill/>
        </p:spPr>
        <p:txBody>
          <a:bodyPr wrap="square" rtlCol="0">
            <a:spAutoFit/>
          </a:bodyPr>
          <a:lstStyle/>
          <a:p>
            <a:r>
              <a:rPr lang="en-US" dirty="0" smtClean="0">
                <a:solidFill>
                  <a:schemeClr val="accent5">
                    <a:lumMod val="75000"/>
                  </a:schemeClr>
                </a:solidFill>
                <a:latin typeface="Comic Sans MS" panose="030F0702030302020204" pitchFamily="66" charset="0"/>
              </a:rPr>
              <a:t>Company defined</a:t>
            </a:r>
            <a:endParaRPr lang="en-US" dirty="0">
              <a:solidFill>
                <a:schemeClr val="accent5">
                  <a:lumMod val="75000"/>
                </a:schemeClr>
              </a:solidFill>
              <a:latin typeface="Comic Sans MS" panose="030F0702030302020204" pitchFamily="66" charset="0"/>
            </a:endParaRPr>
          </a:p>
        </p:txBody>
      </p:sp>
      <p:sp>
        <p:nvSpPr>
          <p:cNvPr id="20" name="TextBox 19"/>
          <p:cNvSpPr txBox="1"/>
          <p:nvPr/>
        </p:nvSpPr>
        <p:spPr>
          <a:xfrm>
            <a:off x="3579485" y="6305720"/>
            <a:ext cx="4700390" cy="369332"/>
          </a:xfrm>
          <a:prstGeom prst="rect">
            <a:avLst/>
          </a:prstGeom>
          <a:noFill/>
        </p:spPr>
        <p:txBody>
          <a:bodyPr wrap="square" rtlCol="0">
            <a:spAutoFit/>
          </a:bodyPr>
          <a:lstStyle/>
          <a:p>
            <a:r>
              <a:rPr lang="en-US" dirty="0" smtClean="0">
                <a:solidFill>
                  <a:schemeClr val="accent5">
                    <a:lumMod val="75000"/>
                  </a:schemeClr>
                </a:solidFill>
                <a:latin typeface="Comic Sans MS" panose="030F0702030302020204" pitchFamily="66" charset="0"/>
              </a:rPr>
              <a:t>Company defined &amp; third party validation</a:t>
            </a:r>
            <a:endParaRPr lang="en-US" dirty="0">
              <a:solidFill>
                <a:schemeClr val="accent5">
                  <a:lumMod val="75000"/>
                </a:schemeClr>
              </a:solidFill>
              <a:latin typeface="Comic Sans MS" panose="030F0702030302020204" pitchFamily="66" charset="0"/>
            </a:endParaRPr>
          </a:p>
        </p:txBody>
      </p:sp>
      <p:sp>
        <p:nvSpPr>
          <p:cNvPr id="21" name="TextBox 20"/>
          <p:cNvSpPr txBox="1"/>
          <p:nvPr/>
        </p:nvSpPr>
        <p:spPr>
          <a:xfrm>
            <a:off x="10839065" y="2924593"/>
            <a:ext cx="1333447" cy="1200329"/>
          </a:xfrm>
          <a:prstGeom prst="rect">
            <a:avLst/>
          </a:prstGeom>
          <a:noFill/>
        </p:spPr>
        <p:txBody>
          <a:bodyPr wrap="square" rtlCol="0">
            <a:spAutoFit/>
          </a:bodyPr>
          <a:lstStyle/>
          <a:p>
            <a:r>
              <a:rPr lang="en-US" dirty="0" smtClean="0">
                <a:solidFill>
                  <a:schemeClr val="accent5">
                    <a:lumMod val="75000"/>
                  </a:schemeClr>
                </a:solidFill>
                <a:latin typeface="Comic Sans MS" panose="030F0702030302020204" pitchFamily="66" charset="0"/>
              </a:rPr>
              <a:t>Company defined &amp; standard protocols</a:t>
            </a:r>
            <a:endParaRPr lang="en-US" dirty="0">
              <a:solidFill>
                <a:schemeClr val="accent5">
                  <a:lumMod val="75000"/>
                </a:schemeClr>
              </a:solidFill>
              <a:latin typeface="Comic Sans MS" panose="030F0702030302020204" pitchFamily="66" charset="0"/>
            </a:endParaRPr>
          </a:p>
        </p:txBody>
      </p:sp>
    </p:spTree>
    <p:extLst>
      <p:ext uri="{BB962C8B-B14F-4D97-AF65-F5344CB8AC3E}">
        <p14:creationId xmlns:p14="http://schemas.microsoft.com/office/powerpoint/2010/main" val="41624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245" y="4817888"/>
            <a:ext cx="3810000" cy="1800225"/>
          </a:xfrm>
          <a:prstGeom prst="rect">
            <a:avLst/>
          </a:prstGeom>
        </p:spPr>
      </p:pic>
      <p:sp>
        <p:nvSpPr>
          <p:cNvPr id="7" name="Text Placeholder 6"/>
          <p:cNvSpPr>
            <a:spLocks noGrp="1"/>
          </p:cNvSpPr>
          <p:nvPr>
            <p:ph type="body" sz="quarter" idx="10"/>
          </p:nvPr>
        </p:nvSpPr>
        <p:spPr>
          <a:xfrm>
            <a:off x="907526" y="227929"/>
            <a:ext cx="10376948" cy="732192"/>
          </a:xfrm>
        </p:spPr>
        <p:txBody>
          <a:bodyPr/>
          <a:lstStyle/>
          <a:p>
            <a:r>
              <a:rPr lang="en-US" dirty="0" smtClean="0"/>
              <a:t>Master Data Management</a:t>
            </a:r>
            <a:endParaRPr lang="en-US" dirty="0"/>
          </a:p>
        </p:txBody>
      </p:sp>
      <p:sp>
        <p:nvSpPr>
          <p:cNvPr id="10" name="Definitions"/>
          <p:cNvSpPr txBox="1">
            <a:spLocks/>
          </p:cNvSpPr>
          <p:nvPr/>
        </p:nvSpPr>
        <p:spPr>
          <a:xfrm>
            <a:off x="609600" y="1309956"/>
            <a:ext cx="10969625" cy="4725987"/>
          </a:xfrm>
          <a:prstGeom prst="rect">
            <a:avLst/>
          </a:prstGeom>
        </p:spPr>
        <p:txBody>
          <a:bodyPr vert="horz" lIns="91440" tIns="45720" rIns="91440" bIns="45720" rtlCol="0" anchor="t">
            <a:normAutofit fontScale="55000" lnSpcReduction="20000"/>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4500" dirty="0">
                <a:solidFill>
                  <a:schemeClr val="tx2"/>
                </a:solidFill>
              </a:rPr>
              <a:t>Master Data </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core data that is essential to operation of the business</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consistent and uniform set of identifiers and extended attributes that describes the core entities</a:t>
            </a:r>
          </a:p>
          <a:p>
            <a:pPr algn="l"/>
            <a:r>
              <a:rPr lang="en-US" sz="4500" dirty="0">
                <a:solidFill>
                  <a:schemeClr val="tx2"/>
                </a:solidFill>
              </a:rPr>
              <a:t>Master Data Management</a:t>
            </a:r>
          </a:p>
          <a:p>
            <a:pPr marL="571500" indent="-571500" algn="l">
              <a:buFont typeface="Arial" panose="020B0604020202020204" pitchFamily="34" charset="0"/>
              <a:buChar char="•"/>
            </a:pPr>
            <a:r>
              <a:rPr lang="en-US" dirty="0">
                <a:solidFill>
                  <a:schemeClr val="tx2"/>
                </a:solidFill>
              </a:rPr>
              <a:t>a methodology that identifies the most critical information within an organization—and creates a single view of truth to power business processes </a:t>
            </a:r>
          </a:p>
          <a:p>
            <a:pPr marL="571500" indent="-571500" algn="l">
              <a:buFont typeface="Arial" panose="020B0604020202020204" pitchFamily="34" charset="0"/>
              <a:buChar char="•"/>
            </a:pPr>
            <a:r>
              <a:rPr lang="en-US" dirty="0">
                <a:solidFill>
                  <a:schemeClr val="tx2"/>
                </a:solidFill>
              </a:rPr>
              <a:t>discipline in which business and IT work together to ensure the uniformity, accuracy, stewardship, semantic consistency and accountability of the enterprise’s official shared master data assets</a:t>
            </a:r>
          </a:p>
          <a:p>
            <a:pPr marL="571500" indent="-571500" algn="l">
              <a:buFont typeface="Arial" panose="020B0604020202020204" pitchFamily="34" charset="0"/>
              <a:buChar char="•"/>
            </a:pPr>
            <a:r>
              <a:rPr lang="en-US" dirty="0">
                <a:solidFill>
                  <a:schemeClr val="tx2"/>
                </a:solidFill>
              </a:rPr>
              <a:t>may be technology </a:t>
            </a:r>
            <a:r>
              <a:rPr lang="en-US" dirty="0" smtClean="0">
                <a:solidFill>
                  <a:schemeClr val="tx2"/>
                </a:solidFill>
              </a:rPr>
              <a:t>enabled</a:t>
            </a:r>
          </a:p>
          <a:p>
            <a:pPr algn="l"/>
            <a:r>
              <a:rPr lang="en-US" sz="4500" dirty="0" smtClean="0">
                <a:solidFill>
                  <a:srgbClr val="FFCC00"/>
                </a:solidFill>
              </a:rPr>
              <a:t>Golden Key</a:t>
            </a:r>
          </a:p>
          <a:p>
            <a:pPr marL="685800" indent="-685800" algn="l">
              <a:buFont typeface="Arial" panose="020B0604020202020204" pitchFamily="34" charset="0"/>
              <a:buChar char="•"/>
            </a:pPr>
            <a:r>
              <a:rPr lang="en-US" dirty="0" smtClean="0">
                <a:solidFill>
                  <a:srgbClr val="FFCC00"/>
                </a:solidFill>
              </a:rPr>
              <a:t>typical reference to the id given to the mastered data</a:t>
            </a:r>
            <a:endParaRPr lang="en-US" dirty="0">
              <a:solidFill>
                <a:srgbClr val="FFCC00"/>
              </a:solidFill>
            </a:endParaRPr>
          </a:p>
        </p:txBody>
      </p:sp>
    </p:spTree>
    <p:extLst>
      <p:ext uri="{BB962C8B-B14F-4D97-AF65-F5344CB8AC3E}">
        <p14:creationId xmlns:p14="http://schemas.microsoft.com/office/powerpoint/2010/main" val="28086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2.xml><?xml version="1.0" encoding="utf-8"?>
<a:theme xmlns:a="http://schemas.openxmlformats.org/drawingml/2006/main" name="1_BlueMetal Theme">
  <a:themeElements>
    <a:clrScheme name="BlueMetal">
      <a:dk1>
        <a:srgbClr val="000000"/>
      </a:dk1>
      <a:lt1>
        <a:sysClr val="window" lastClr="FFFFFF"/>
      </a:lt1>
      <a:dk2>
        <a:srgbClr val="4C4C4E"/>
      </a:dk2>
      <a:lt2>
        <a:srgbClr val="E3E3EE"/>
      </a:lt2>
      <a:accent1>
        <a:srgbClr val="0070CD"/>
      </a:accent1>
      <a:accent2>
        <a:srgbClr val="21499C"/>
      </a:accent2>
      <a:accent3>
        <a:srgbClr val="061D57"/>
      </a:accent3>
      <a:accent4>
        <a:srgbClr val="F06421"/>
      </a:accent4>
      <a:accent5>
        <a:srgbClr val="A43F85"/>
      </a:accent5>
      <a:accent6>
        <a:srgbClr val="A7B739"/>
      </a:accent6>
      <a:hlink>
        <a:srgbClr val="21499C"/>
      </a:hlink>
      <a:folHlink>
        <a:srgbClr val="21499C"/>
      </a:folHlink>
    </a:clrScheme>
    <a:fontScheme name="Segu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solidFill>
              <a:schemeClr val="bg1"/>
            </a:solidFill>
          </a:defRPr>
        </a:defPPr>
      </a:lstStyle>
    </a:txDef>
  </a:objectDefaults>
  <a:extraClrSchemeLst/>
  <a:extLst>
    <a:ext uri="{05A4C25C-085E-4340-85A3-A5531E510DB2}">
      <thm15:themeFamily xmlns:thm15="http://schemas.microsoft.com/office/thememl/2012/main" name="BluePrint.potx" id="{42DBE50A-A2C8-4721-873C-B08144A322D5}" vid="{BEB5C83A-079A-4940-B84C-8BD27EAC7A77}"/>
    </a:ext>
  </a:extLst>
</a:theme>
</file>

<file path=ppt/theme/theme3.xml><?xml version="1.0" encoding="utf-8"?>
<a:theme xmlns:a="http://schemas.openxmlformats.org/drawingml/2006/main" name="2_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4.xml><?xml version="1.0" encoding="utf-8"?>
<a:theme xmlns:a="http://schemas.openxmlformats.org/drawingml/2006/main" name="BlueMetal Overview 2014">
  <a:themeElements>
    <a:clrScheme name="BlueMetal Rebrand">
      <a:dk1>
        <a:srgbClr val="000000"/>
      </a:dk1>
      <a:lt1>
        <a:sysClr val="window" lastClr="FFFFFF"/>
      </a:lt1>
      <a:dk2>
        <a:srgbClr val="4D4D4D"/>
      </a:dk2>
      <a:lt2>
        <a:srgbClr val="EEECE1"/>
      </a:lt2>
      <a:accent1>
        <a:srgbClr val="0070CD"/>
      </a:accent1>
      <a:accent2>
        <a:srgbClr val="21499C"/>
      </a:accent2>
      <a:accent3>
        <a:srgbClr val="061D57"/>
      </a:accent3>
      <a:accent4>
        <a:srgbClr val="E8E742"/>
      </a:accent4>
      <a:accent5>
        <a:srgbClr val="629ECA"/>
      </a:accent5>
      <a:accent6>
        <a:srgbClr val="8AB50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2" ma:contentTypeDescription="Create a new document." ma:contentTypeScope="" ma:versionID="60080ecbf7e8849f919e490b30707c6b">
  <xsd:schema xmlns:xsd="http://www.w3.org/2001/XMLSchema" xmlns:xs="http://www.w3.org/2001/XMLSchema" xmlns:p="http://schemas.microsoft.com/office/2006/metadata/properties" xmlns:ns2="68201248-332f-4b19-a564-5b53df1aa731" targetNamespace="http://schemas.microsoft.com/office/2006/metadata/properties" ma:root="true" ma:fieldsID="24fd81d70b434b39078743d8e213ef50" ns2:_="">
    <xsd:import namespace="68201248-332f-4b19-a564-5b53df1aa73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71363B-6BC8-4690-8230-9B3A33C6DCCB}">
  <ds:schemaRefs>
    <ds:schemaRef ds:uri="http://purl.org/dc/terms/"/>
    <ds:schemaRef ds:uri="http://schemas.microsoft.com/office/2006/documentManagement/types"/>
    <ds:schemaRef ds:uri="68201248-332f-4b19-a564-5b53df1aa731"/>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1126C43-0CA0-404C-B64A-E41085399ED8}">
  <ds:schemaRefs>
    <ds:schemaRef ds:uri="http://schemas.microsoft.com/sharepoint/v3/contenttype/forms"/>
  </ds:schemaRefs>
</ds:datastoreItem>
</file>

<file path=customXml/itemProps3.xml><?xml version="1.0" encoding="utf-8"?>
<ds:datastoreItem xmlns:ds="http://schemas.openxmlformats.org/officeDocument/2006/customXml" ds:itemID="{4B4B842F-CE29-47EE-9A23-8CAAA2E3D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BlueMetal-RealTimeBusiness</Template>
  <TotalTime>0</TotalTime>
  <Words>2104</Words>
  <Application>Microsoft Office PowerPoint</Application>
  <PresentationFormat>Widescreen</PresentationFormat>
  <Paragraphs>268</Paragraphs>
  <Slides>14</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Arial Black</vt:lpstr>
      <vt:lpstr>Calibri</vt:lpstr>
      <vt:lpstr>Calibri Light</vt:lpstr>
      <vt:lpstr>Comic Sans MS</vt:lpstr>
      <vt:lpstr>Segoe UI</vt:lpstr>
      <vt:lpstr>Segoe UI Light</vt:lpstr>
      <vt:lpstr>BlueMetal Theme</vt:lpstr>
      <vt:lpstr>1_BlueMetal Theme</vt:lpstr>
      <vt:lpstr>2_BlueMetal Theme</vt:lpstr>
      <vt:lpstr>BlueMetal Overview 2014</vt:lpstr>
      <vt:lpstr>PowerPoint Presentation</vt:lpstr>
      <vt:lpstr>PowerPoint Presentation</vt:lpstr>
      <vt:lpstr>Boston Code Camp 28 - Thanks to our Sponsors!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Familiar</dc:creator>
  <cp:lastModifiedBy>Wolfset, Beth</cp:lastModifiedBy>
  <cp:revision>163</cp:revision>
  <cp:lastPrinted>2016-11-14T15:17:11Z</cp:lastPrinted>
  <dcterms:created xsi:type="dcterms:W3CDTF">2016-07-13T13:37:25Z</dcterms:created>
  <dcterms:modified xsi:type="dcterms:W3CDTF">2017-11-19T21:09:35Z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